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tinyurl.com/dl-2020-01-18g" TargetMode="External"/><Relationship Id="rId3" Type="http://schemas.openxmlformats.org/officeDocument/2006/relationships/hyperlink" Target="https://delong.typepad.com/files/clark-alms-selections.pdf" TargetMode="External"/><Relationship Id="rId4" Type="http://schemas.openxmlformats.org/officeDocument/2006/relationships/hyperlink" Target="https://github.com/braddelong/public-files/blob/master/econ-135-lecture-3.pptx" TargetMode="External"/><Relationship Id="rId5" Type="http://schemas.openxmlformats.org/officeDocument/2006/relationships/hyperlink" Target="https://datahub.berkeley.edu/user/delong@econ.berkeley.edu/notebooks/LS2019/2019-10-14-Ancient_Economies.ipynb" TargetMode="External"/><Relationship Id="rId6" Type="http://schemas.openxmlformats.org/officeDocument/2006/relationships/hyperlink" Target="https://nbviewer.jupyter.org/github/braddelong/LS2019/blob/master/2019-10-14-Ancient_Economies.ipynb" TargetMode="External"/><Relationship Id="rId7" Type="http://schemas.openxmlformats.org/officeDocument/2006/relationships/hyperlink" Target="https://bcourses.berkeley.edu/courses/1487685/assignments/8065184" TargetMode="External"/><Relationship Id="rId8" Type="http://schemas.openxmlformats.org/officeDocument/2006/relationships/hyperlink" Target="https://web.stanford.edu/~chadj/facts.pdf" TargetMode="External"/><Relationship Id="rId9" Type="http://schemas.openxmlformats.org/officeDocument/2006/relationships/hyperlink" Target="https://delong.typepad.com/files/clark-condition.pdf" TargetMode="External"/><Relationship Id="rId10" Type="http://schemas.openxmlformats.org/officeDocument/2006/relationships/hyperlink" Target="https://delong.typepad.com/files/morris-rules-3.pdf" TargetMode="External"/><Relationship Id="rId11" Type="http://schemas.openxmlformats.org/officeDocument/2006/relationships/hyperlink" Target="https://delong.typepad.com/files/crone-pre-selections.p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09-06-210a-ancient-intro.ipynb" TargetMode="External"/><Relationship Id="rId3" Type="http://schemas.openxmlformats.org/officeDocument/2006/relationships/hyperlink" Target="https://github/braddelong/LS2019/blob/master/2019-09-06-210a-ancient-intro.ipynb" TargetMode="External"/><Relationship Id="rId4" Type="http://schemas.openxmlformats.org/officeDocument/2006/relationships/hyperlink" Target="https://github.com/braddelong/LS2019/blob/master/2019-08-17-Ancient_Economies.ipynb" TargetMode="External"/><Relationship Id="rId5" Type="http://schemas.openxmlformats.org/officeDocument/2006/relationships/hyperlink" Target="https://github.com/braddelong/long-form-drafts/blob/master/malthusian_convergence.ipynb"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datahub.berkeley.edu/user-redirect/interact?account=braddelong&amp;repo=long-form-drafts&amp;branch=master&amp;path=solow-model-2-basics.ipynb" TargetMode="External"/><Relationship Id="rId3" Type="http://schemas.openxmlformats.org/officeDocument/2006/relationships/hyperlink" Target="http://datahub.berkeley.edu/user-redirect/interact?account=braddelong&amp;repo=long-form-drafts&amp;branch=master&amp;path=solow-model-3-growing.ipynb" TargetMode="External"/><Relationship Id="rId4" Type="http://schemas.openxmlformats.org/officeDocument/2006/relationships/hyperlink" Target="http://datahub.berkeley.edu/user-redirect/interact?account=braddelong&amp;repo=long-form-drafts&amp;branch=master&amp;path=solow-model-4-using.ipynb" TargetMode="External"/><Relationship Id="rId5" Type="http://schemas.openxmlformats.org/officeDocument/2006/relationships/image" Target="../media/image14.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hyperlink" Target="mailto:brad.delong@gmail.com" TargetMode="External"/><Relationship Id="rId4" Type="http://schemas.openxmlformats.org/officeDocument/2006/relationships/hyperlink" Target="https://www.icloud.com/keynote/0SdT7FNHq2y3FcaD2KU9zRrxg"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hyperlink" Target="http://datahub.berkeley.edu/user-redirect/interact?account=braddelong&amp;repo=LS2019&amp;branch=master&amp;path=2019-10-14-Ancient_Economies.ipynb" TargetMode="External"/><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29.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30.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5/assignments/8065184" TargetMode="Externa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 Id="rId3" Type="http://schemas.openxmlformats.org/officeDocument/2006/relationships/image" Target="../media/image32.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clark-condition.pdf" TargetMode="External"/><Relationship Id="rId3" Type="http://schemas.openxmlformats.org/officeDocument/2006/relationships/hyperlink" Target="https://delong.typepad.com/files/morris-rules-3.pdf" TargetMode="External"/><Relationship Id="rId4" Type="http://schemas.openxmlformats.org/officeDocument/2006/relationships/hyperlink" Target="https://delong.typepad.com/files/crone-pre-selections.pdf" TargetMode="External"/><Relationship Id="rId5" Type="http://schemas.openxmlformats.org/officeDocument/2006/relationships/hyperlink" Target="https://web.stanford.edu/~chadj/facts.pdf"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3:…"/>
          <p:cNvSpPr txBox="1"/>
          <p:nvPr>
            <p:ph type="title" idx="4294967295"/>
          </p:nvPr>
        </p:nvSpPr>
        <p:spPr>
          <a:xfrm>
            <a:off x="277663" y="-1"/>
            <a:ext cx="8572501" cy="2540001"/>
          </a:xfrm>
          <a:prstGeom prst="rect">
            <a:avLst/>
          </a:prstGeom>
        </p:spPr>
        <p:txBody>
          <a:bodyPr>
            <a:normAutofit fontScale="100000" lnSpcReduction="0"/>
          </a:bodyPr>
          <a:lstStyle/>
          <a:p>
            <a:pPr defTabSz="338327">
              <a:defRPr sz="4440"/>
            </a:pPr>
            <a:r>
              <a:t>Lecture 3:</a:t>
            </a:r>
          </a:p>
          <a:p>
            <a:pPr defTabSz="338327">
              <a:defRPr sz="4440"/>
            </a:pPr>
            <a:r>
              <a:t>1.2. Theory: The Malthus-Solow Economic Growth Model</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70331">
              <a:spcBef>
                <a:spcPts val="900"/>
              </a:spcBef>
              <a:buSzTx/>
              <a:buFontTx/>
              <a:buNone/>
              <a:defRPr b="1" sz="2916">
                <a:latin typeface="+mj-lt"/>
                <a:ea typeface="+mj-ea"/>
                <a:cs typeface="+mj-cs"/>
                <a:sym typeface="Helvetica"/>
              </a:defRPr>
            </a:pPr>
          </a:p>
          <a:p>
            <a:pPr marL="0" indent="0" algn="ctr" defTabSz="370331">
              <a:spcBef>
                <a:spcPts val="900"/>
              </a:spcBef>
              <a:buSzTx/>
              <a:buFontTx/>
              <a:buNone/>
              <a:defRPr b="1" sz="2916">
                <a:latin typeface="+mj-lt"/>
                <a:ea typeface="+mj-ea"/>
                <a:cs typeface="+mj-cs"/>
                <a:sym typeface="Helvetica"/>
              </a:defRPr>
            </a:pPr>
            <a:r>
              <a:t>Brad DeLong</a:t>
            </a:r>
          </a:p>
          <a:p>
            <a:pPr marL="0" indent="0" algn="ctr" defTabSz="370331">
              <a:spcBef>
                <a:spcPts val="900"/>
              </a:spcBef>
              <a:buSzTx/>
              <a:buFontTx/>
              <a:buNone/>
              <a:defRPr sz="1944">
                <a:latin typeface="+mj-lt"/>
                <a:ea typeface="+mj-ea"/>
                <a:cs typeface="+mj-cs"/>
                <a:sym typeface="Helvetica"/>
              </a:defRPr>
            </a:pPr>
            <a:r>
              <a:t>Department of Economics and Blum Center, U.C. Berkeley; WCEG; and NBER</a:t>
            </a:r>
          </a:p>
          <a:p>
            <a:pPr marL="0" indent="0" algn="ctr" defTabSz="370331">
              <a:spcBef>
                <a:spcPts val="900"/>
              </a:spcBef>
              <a:buSzTx/>
              <a:buFontTx/>
              <a:buNone/>
              <a:defRPr sz="1944">
                <a:latin typeface="+mj-lt"/>
                <a:ea typeface="+mj-ea"/>
                <a:cs typeface="+mj-cs"/>
                <a:sym typeface="Helvetica"/>
              </a:defRPr>
            </a:pPr>
            <a:r>
              <a:t>last revised: 2020-01–12</a:t>
            </a: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296">
                <a:latin typeface="+mj-lt"/>
                <a:ea typeface="+mj-ea"/>
                <a:cs typeface="+mj-cs"/>
                <a:sym typeface="Helvetica"/>
              </a:defRPr>
            </a:pPr>
            <a:r>
              <a:t>Original course by Melissa Dell (Harvard Econ 1342), revised by Brad DeLong, research assistance by Anish Biligiri</a:t>
            </a:r>
          </a:p>
          <a:p>
            <a:pPr marL="0" indent="0" algn="ctr" defTabSz="370331">
              <a:spcBef>
                <a:spcPts val="900"/>
              </a:spcBef>
              <a:buSzTx/>
              <a:buFontTx/>
              <a:buNone/>
              <a:defRPr sz="1296">
                <a:latin typeface="+mj-lt"/>
                <a:ea typeface="+mj-ea"/>
                <a:cs typeface="+mj-cs"/>
                <a:sym typeface="Helvetica"/>
              </a:defRPr>
            </a:pPr>
          </a:p>
          <a:p>
            <a:pPr marL="0" indent="0" algn="ctr" defTabSz="370331">
              <a:spcBef>
                <a:spcPts val="900"/>
              </a:spcBef>
              <a:buSzTx/>
              <a:buFontTx/>
              <a:buNone/>
              <a:defRPr sz="1134">
                <a:latin typeface="+mj-lt"/>
                <a:ea typeface="+mj-ea"/>
                <a:cs typeface="+mj-cs"/>
                <a:sym typeface="Helvetica"/>
              </a:defRPr>
            </a:pPr>
            <a:r>
              <a:t>&lt;&gt;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sp>
        <p:nvSpPr>
          <p:cNvPr id="74"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pic>
        <p:nvPicPr>
          <p:cNvPr id="75" name="Image" descr="Image"/>
          <p:cNvPicPr>
            <a:picLocks noChangeAspect="1"/>
          </p:cNvPicPr>
          <p:nvPr/>
        </p:nvPicPr>
        <p:blipFill>
          <a:blip r:embed="rId2">
            <a:extLst/>
          </a:blip>
          <a:stretch>
            <a:fillRect/>
          </a:stretch>
        </p:blipFill>
        <p:spPr>
          <a:xfrm>
            <a:off x="277663" y="1270000"/>
            <a:ext cx="5389702" cy="3676594"/>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78"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79"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8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A Second Table: “The West”"/>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solidFill>
                  <a:srgbClr val="000080"/>
                </a:solidFill>
              </a:defRPr>
            </a:lvl1pPr>
          </a:lstStyle>
          <a:p>
            <a:pPr/>
            <a:r>
              <a:t>A Second Table: “The West”</a:t>
            </a:r>
          </a:p>
        </p:txBody>
      </p:sp>
      <p:sp>
        <p:nvSpPr>
          <p:cNvPr id="83" name="10:45"/>
          <p:cNvSpPr txBox="1"/>
          <p:nvPr/>
        </p:nvSpPr>
        <p:spPr>
          <a:xfrm>
            <a:off x="8221129" y="6487159"/>
            <a:ext cx="92287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10:45</a:t>
            </a:r>
          </a:p>
        </p:txBody>
      </p:sp>
      <p:pic>
        <p:nvPicPr>
          <p:cNvPr id="84" name="Image" descr="Image"/>
          <p:cNvPicPr>
            <a:picLocks noChangeAspect="1"/>
          </p:cNvPicPr>
          <p:nvPr/>
        </p:nvPicPr>
        <p:blipFill>
          <a:blip r:embed="rId2">
            <a:extLst/>
          </a:blip>
          <a:stretch>
            <a:fillRect/>
          </a:stretch>
        </p:blipFill>
        <p:spPr>
          <a:xfrm>
            <a:off x="277663" y="1270000"/>
            <a:ext cx="8572501" cy="4730113"/>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 name="Four Major Features"/>
          <p:cNvSpPr txBox="1"/>
          <p:nvPr>
            <p:ph type="title" idx="4294967295"/>
          </p:nvPr>
        </p:nvSpPr>
        <p:spPr>
          <a:xfrm>
            <a:off x="277663" y="-1"/>
            <a:ext cx="8572501" cy="1267124"/>
          </a:xfrm>
          <a:prstGeom prst="rect">
            <a:avLst/>
          </a:prstGeom>
        </p:spPr>
        <p:txBody>
          <a:bodyPr>
            <a:normAutofit fontScale="100000" lnSpcReduction="0"/>
          </a:bodyPr>
          <a:lstStyle>
            <a:lvl1pPr>
              <a:defRPr sz="600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Four Major Features</a:t>
            </a:r>
          </a:p>
        </p:txBody>
      </p:sp>
      <p:sp>
        <p:nvSpPr>
          <p:cNvPr id="87" name="The history of economic growth has four major features:…"/>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The history of economic growth has four major features:</a:t>
            </a:r>
            <a:r>
              <a:t> </a:t>
            </a:r>
          </a:p>
          <a:p>
            <a:pPr marL="320842" indent="-320842">
              <a:spcBef>
                <a:spcPts val="1200"/>
              </a:spcBef>
              <a:buFontTx/>
              <a:buAutoNum type="arabicPeriod" startAt="1"/>
              <a:defRPr sz="2400">
                <a:latin typeface="Times New Roman"/>
                <a:ea typeface="Times New Roman"/>
                <a:cs typeface="Times New Roman"/>
                <a:sym typeface="Times New Roman"/>
              </a:defRPr>
            </a:pPr>
            <a:r>
              <a:t>Poverty, in the pre-industrial ages, with population growth on average but with average population growth very slow</a:t>
            </a:r>
          </a:p>
          <a:p>
            <a:pPr lvl="1" marL="621631" indent="-240631">
              <a:spcBef>
                <a:spcPts val="1200"/>
              </a:spcBef>
              <a:buFontTx/>
              <a:buChar char="•"/>
              <a:defRPr sz="2400">
                <a:latin typeface="Times New Roman"/>
                <a:ea typeface="Times New Roman"/>
                <a:cs typeface="Times New Roman"/>
                <a:sym typeface="Times New Roman"/>
              </a:defRPr>
            </a:pPr>
            <a:r>
              <a:t>n = 0.07%/yr; h = 0.035%/yr</a:t>
            </a:r>
          </a:p>
          <a:p>
            <a:pPr marL="320842" indent="-320842">
              <a:spcBef>
                <a:spcPts val="1200"/>
              </a:spcBef>
              <a:buFontTx/>
              <a:buAutoNum type="arabicPeriod" startAt="1"/>
              <a:defRPr sz="2400">
                <a:latin typeface="Times New Roman"/>
                <a:ea typeface="Times New Roman"/>
                <a:cs typeface="Times New Roman"/>
                <a:sym typeface="Times New Roman"/>
              </a:defRPr>
            </a:pPr>
            <a:r>
              <a:t>Growing prosperity, in the Industrial Revolution and the Modern Economic Growth ages</a:t>
            </a:r>
          </a:p>
          <a:p>
            <a:pPr lvl="1" marL="621631" indent="-240631">
              <a:spcBef>
                <a:spcPts val="1200"/>
              </a:spcBef>
              <a:buFontTx/>
              <a:buChar char="•"/>
              <a:defRPr sz="2400">
                <a:latin typeface="Times New Roman"/>
                <a:ea typeface="Times New Roman"/>
                <a:cs typeface="Times New Roman"/>
                <a:sym typeface="Times New Roman"/>
              </a:defRPr>
            </a:pPr>
            <a:r>
              <a:t>In the MEG era: h = 2.06%/yr</a:t>
            </a:r>
          </a:p>
          <a:p>
            <a:pPr marL="320842" indent="-320842">
              <a:spcBef>
                <a:spcPts val="1200"/>
              </a:spcBef>
              <a:buFontTx/>
              <a:buAutoNum type="arabicPeriod" startAt="1"/>
              <a:defRPr sz="2400">
                <a:latin typeface="Times New Roman"/>
                <a:ea typeface="Times New Roman"/>
                <a:cs typeface="Times New Roman"/>
                <a:sym typeface="Times New Roman"/>
              </a:defRPr>
            </a:pPr>
            <a:r>
              <a:t>The great divergence</a:t>
            </a:r>
          </a:p>
          <a:p>
            <a:pPr lvl="1" marL="621631" indent="-240631">
              <a:spcBef>
                <a:spcPts val="1200"/>
              </a:spcBef>
              <a:buFontTx/>
              <a:buChar char="•"/>
              <a:defRPr sz="2400">
                <a:latin typeface="Times New Roman"/>
                <a:ea typeface="Times New Roman"/>
                <a:cs typeface="Times New Roman"/>
                <a:sym typeface="Times New Roman"/>
              </a:defRPr>
            </a:pPr>
            <a:r>
              <a:t>Globalization</a:t>
            </a:r>
          </a:p>
          <a:p>
            <a:pPr lvl="1" marL="621631" indent="-240631">
              <a:spcBef>
                <a:spcPts val="1200"/>
              </a:spcBef>
              <a:buFontTx/>
              <a:buChar char="•"/>
              <a:defRPr sz="2400">
                <a:latin typeface="Times New Roman"/>
                <a:ea typeface="Times New Roman"/>
                <a:cs typeface="Times New Roman"/>
                <a:sym typeface="Times New Roman"/>
              </a:defRPr>
            </a:pPr>
            <a:r>
              <a:t>American twentieth-century economic ascendancy</a:t>
            </a:r>
          </a:p>
          <a:p>
            <a:pPr marL="320842" indent="-320842">
              <a:spcBef>
                <a:spcPts val="1200"/>
              </a:spcBef>
              <a:buFontTx/>
              <a:buAutoNum type="arabicPeriod" startAt="1"/>
              <a:defRPr sz="2400">
                <a:latin typeface="Times New Roman"/>
                <a:ea typeface="Times New Roman"/>
                <a:cs typeface="Times New Roman"/>
                <a:sym typeface="Times New Roman"/>
              </a:defRPr>
            </a:pPr>
            <a:r>
              <a:t>Pre-industrial efflorescences and declines</a:t>
            </a:r>
          </a:p>
        </p:txBody>
      </p:sp>
      <p:sp>
        <p:nvSpPr>
          <p:cNvPr id="88" name="10:55"/>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10:55</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Catch Our Breath…"/>
          <p:cNvSpPr txBox="1"/>
          <p:nvPr>
            <p:ph type="title"/>
          </p:nvPr>
        </p:nvSpPr>
        <p:spPr>
          <a:xfrm>
            <a:off x="276457" y="-1"/>
            <a:ext cx="8572501" cy="1270001"/>
          </a:xfrm>
          <a:prstGeom prst="rect">
            <a:avLst/>
          </a:prstGeom>
        </p:spPr>
        <p:txBody>
          <a:bodyPr/>
          <a:lstStyle/>
          <a:p>
            <a:pPr/>
            <a:r>
              <a:t>Catch Our Breath…</a:t>
            </a:r>
          </a:p>
        </p:txBody>
      </p:sp>
      <p:sp>
        <p:nvSpPr>
          <p:cNvPr id="91"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92" name="Image" descr="Image"/>
          <p:cNvPicPr>
            <a:picLocks noChangeAspect="1"/>
          </p:cNvPicPr>
          <p:nvPr/>
        </p:nvPicPr>
        <p:blipFill>
          <a:blip r:embed="rId2">
            <a:extLst/>
          </a:blip>
          <a:stretch>
            <a:fillRect/>
          </a:stretch>
        </p:blipFill>
        <p:spPr>
          <a:xfrm>
            <a:off x="4113063" y="1270000"/>
            <a:ext cx="4735895" cy="476250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Solow-Malthus Model Basic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lvl1pPr>
          </a:lstStyle>
          <a:p>
            <a:pPr/>
            <a:r>
              <a:t>Solow-Malthus Model Basics</a:t>
            </a:r>
          </a:p>
        </p:txBody>
      </p:sp>
      <p:sp>
        <p:nvSpPr>
          <p:cNvPr id="95"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Although population did increase—slowly</a:t>
            </a:r>
          </a:p>
          <a:p>
            <a:pPr marL="228600" indent="-228600" defTabSz="434340">
              <a:spcBef>
                <a:spcPts val="1100"/>
              </a:spcBef>
              <a:buFontTx/>
              <a:defRPr sz="2280">
                <a:latin typeface="Times New Roman"/>
                <a:ea typeface="Times New Roman"/>
                <a:cs typeface="Times New Roman"/>
                <a:sym typeface="Times New Roman"/>
              </a:defRPr>
            </a:pPr>
            <a:r>
              <a:t>Other parts of the model</a:t>
            </a:r>
          </a:p>
          <a:p>
            <a:pPr marL="228600" indent="-228600" defTabSz="434340">
              <a:spcBef>
                <a:spcPts val="1100"/>
              </a:spcBef>
              <a:buFontTx/>
              <a:defRPr sz="2280">
                <a:latin typeface="Times New Roman"/>
                <a:ea typeface="Times New Roman"/>
                <a:cs typeface="Times New Roman"/>
                <a:sym typeface="Times New Roman"/>
              </a:defRPr>
            </a:pPr>
            <a:r>
              <a:t>Balanced-growth equilibrium</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a:p>
            <a:pPr marL="228600" indent="-228600" defTabSz="434340">
              <a:spcBef>
                <a:spcPts val="1100"/>
              </a:spcBef>
              <a:buFontTx/>
              <a:defRPr sz="2280">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lvl="1" marL="621631" indent="-240631">
              <a:spcBef>
                <a:spcPts val="1200"/>
              </a:spcBef>
              <a:buFontTx/>
              <a:buChar char="•"/>
              <a:defRPr sz="2400">
                <a:latin typeface="Times New Roman"/>
                <a:ea typeface="Times New Roman"/>
                <a:cs typeface="Times New Roman"/>
                <a:sym typeface="Times New Roman"/>
              </a:defRPr>
            </a:pPr>
            <a:r>
              <a:t>We first need to make efficiency of labor a function of available natural resources per worker. </a:t>
            </a:r>
          </a:p>
          <a:p>
            <a:pPr lvl="1" marL="621631" indent="-240631">
              <a:spcBef>
                <a:spcPts val="1200"/>
              </a:spcBef>
              <a:buFontTx/>
              <a:buChar char="•"/>
              <a:defRPr sz="2400">
                <a:latin typeface="Times New Roman"/>
                <a:ea typeface="Times New Roman"/>
                <a:cs typeface="Times New Roman"/>
                <a:sym typeface="Times New Roman"/>
              </a:defRPr>
            </a:pPr>
            <a:r>
              <a:t>We do this by setting the rate of efficiency of labor growth </a:t>
            </a:r>
            <a:r>
              <a:rPr b="1"/>
              <a:t>g = h - n/γ</a:t>
            </a:r>
            <a:r>
              <a:t>: equal to the rate </a:t>
            </a:r>
            <a:r>
              <a:rPr b="1"/>
              <a:t>h </a:t>
            </a:r>
            <a:r>
              <a:t>at which the stock of useful ideas grows and the rate of rate of growth of the labor force growth </a:t>
            </a:r>
            <a:r>
              <a:rPr b="1"/>
              <a:t>n</a:t>
            </a:r>
            <a:r>
              <a:t> divided by a resource-importance parameter </a:t>
            </a:r>
            <a:r>
              <a:rPr b="1"/>
              <a:t>γ</a:t>
            </a:r>
            <a:r>
              <a:t>.</a:t>
            </a:r>
          </a:p>
          <a:p>
            <a:pPr lvl="1" marL="621631" indent="-240631">
              <a:spcBef>
                <a:spcPts val="1200"/>
              </a:spcBef>
              <a:buFontTx/>
              <a:buChar char="•"/>
              <a:defRPr sz="2400">
                <a:latin typeface="Times New Roman"/>
                <a:ea typeface="Times New Roman"/>
                <a:cs typeface="Times New Roman"/>
                <a:sym typeface="Times New Roman"/>
              </a:defRPr>
            </a:pPr>
            <a:r>
              <a:t>Thus g = 0 if and only if: </a:t>
            </a:r>
            <a:r>
              <a:rPr b="1"/>
              <a:t>n = n</a:t>
            </a:r>
            <a:r>
              <a:rPr b="1" baseline="31999"/>
              <a:t>*mal</a:t>
            </a:r>
            <a:r>
              <a:rPr b="1"/>
              <a:t> = hγ.</a:t>
            </a:r>
            <a:endParaRPr b="1"/>
          </a:p>
          <a:p>
            <a:pPr lvl="1" marL="621631" indent="-240631">
              <a:spcBef>
                <a:spcPts val="1200"/>
              </a:spcBef>
              <a:buFontTx/>
              <a:buChar char="•"/>
              <a:defRPr sz="2400">
                <a:latin typeface="Times New Roman"/>
                <a:ea typeface="Times New Roman"/>
                <a:cs typeface="Times New Roman"/>
                <a:sym typeface="Times New Roman"/>
              </a:defRPr>
            </a:pPr>
            <a:r>
              <a:t>What could make this happen?</a:t>
            </a:r>
          </a:p>
        </p:txBody>
      </p:sp>
      <p:sp>
        <p:nvSpPr>
          <p:cNvPr id="98" name="Solow-Malthus Model Basics: Efficiency of Labo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Solow-Malthus Model Basics: Efficiency of Labor</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Back before 1500—and even later—people are anxious to have childr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Back before 1500—and even later—people are anxious to have children:</a:t>
            </a:r>
          </a:p>
          <a:p>
            <a:pPr lvl="1" marL="590550" indent="-228600" defTabSz="434340">
              <a:spcBef>
                <a:spcPts val="1100"/>
              </a:spcBef>
              <a:buFontTx/>
              <a:buChar char="•"/>
              <a:defRPr sz="2280">
                <a:latin typeface="Times New Roman"/>
                <a:ea typeface="Times New Roman"/>
                <a:cs typeface="Times New Roman"/>
                <a:sym typeface="Times New Roman"/>
              </a:defRPr>
            </a:pPr>
            <a:r>
              <a:t>In the hope that some of them will survive to themselves reproduce.</a:t>
            </a:r>
          </a:p>
          <a:p>
            <a:pPr lvl="1" marL="590550" indent="-228600" defTabSz="434340">
              <a:spcBef>
                <a:spcPts val="1100"/>
              </a:spcBef>
              <a:buFontTx/>
              <a:buChar char="•"/>
              <a:defRPr sz="2280">
                <a:latin typeface="Times New Roman"/>
                <a:ea typeface="Times New Roman"/>
                <a:cs typeface="Times New Roman"/>
                <a:sym typeface="Times New Roman"/>
              </a:defRPr>
            </a:pPr>
            <a:r>
              <a:t>In a world without reliable and effective family planning mechanisms.</a:t>
            </a:r>
          </a:p>
          <a:p>
            <a:pPr lvl="1" marL="590550" indent="-228600" defTabSz="434340">
              <a:spcBef>
                <a:spcPts val="1100"/>
              </a:spcBef>
              <a:buFontTx/>
              <a:buChar char="•"/>
              <a:defRPr sz="2280">
                <a:latin typeface="Times New Roman"/>
                <a:ea typeface="Times New Roman"/>
                <a:cs typeface="Times New Roman"/>
                <a:sym typeface="Times New Roman"/>
              </a:defRPr>
            </a:pPr>
            <a:r>
              <a:t>Let’s say: </a:t>
            </a:r>
          </a:p>
          <a:p>
            <a:pPr lvl="2" marL="952500" indent="-228600" defTabSz="434340">
              <a:spcBef>
                <a:spcPts val="1100"/>
              </a:spcBef>
              <a:buFontTx/>
              <a:defRPr sz="2280">
                <a:latin typeface="Times New Roman"/>
                <a:ea typeface="Times New Roman"/>
                <a:cs typeface="Times New Roman"/>
                <a:sym typeface="Times New Roman"/>
              </a:defRPr>
            </a:pPr>
            <a:r>
              <a:rPr b="1"/>
              <a:t>1/Φ</a:t>
            </a:r>
            <a:r>
              <a:t> is the fraction of production devoted to necessities</a:t>
            </a:r>
          </a:p>
          <a:p>
            <a:pPr lvl="2" marL="952500" indent="-228600" defTabSz="434340">
              <a:spcBef>
                <a:spcPts val="1100"/>
              </a:spcBef>
              <a:buFontTx/>
              <a:defRPr sz="2280">
                <a:latin typeface="Times New Roman"/>
                <a:ea typeface="Times New Roman"/>
                <a:cs typeface="Times New Roman"/>
                <a:sym typeface="Times New Roman"/>
              </a:defRPr>
            </a:pPr>
            <a:r>
              <a:rPr b="1"/>
              <a:t>y</a:t>
            </a:r>
            <a:r>
              <a:rPr b="1" baseline="31999"/>
              <a:t>sub</a:t>
            </a:r>
            <a:r>
              <a:t> is the “subsistence” standard of necessities consumption at which population growth averages zero:</a:t>
            </a:r>
          </a:p>
          <a:p>
            <a:pPr lvl="3" marL="1314450" indent="-228600" defTabSz="434340">
              <a:spcBef>
                <a:spcPts val="1100"/>
              </a:spcBef>
              <a:buFontTx/>
              <a:buChar char="•"/>
              <a:defRPr sz="2280">
                <a:latin typeface="Times New Roman"/>
                <a:ea typeface="Times New Roman"/>
                <a:cs typeface="Times New Roman"/>
                <a:sym typeface="Times New Roman"/>
              </a:defRPr>
            </a:pPr>
            <a:r>
              <a:t>Depends on sociology—marriage ages, &amp;c….</a:t>
            </a:r>
          </a:p>
          <a:p>
            <a:pPr lvl="1" marL="590550" indent="-228600" defTabSz="434340">
              <a:spcBef>
                <a:spcPts val="1100"/>
              </a:spcBef>
              <a:buFontTx/>
              <a:buChar char="•"/>
              <a:defRPr sz="2280">
                <a:latin typeface="Times New Roman"/>
                <a:ea typeface="Times New Roman"/>
                <a:cs typeface="Times New Roman"/>
                <a:sym typeface="Times New Roman"/>
              </a:defRPr>
            </a:pPr>
            <a:r>
              <a:t>Then, back before the demographic transition: </a:t>
            </a:r>
          </a:p>
          <a:p>
            <a:pPr lvl="2" marL="952500" indent="-228600" defTabSz="434340">
              <a:spcBef>
                <a:spcPts val="1100"/>
              </a:spcBef>
              <a:buFontTx/>
              <a:defRPr b="1" sz="2280">
                <a:latin typeface="Times New Roman"/>
                <a:ea typeface="Times New Roman"/>
                <a:cs typeface="Times New Roman"/>
                <a:sym typeface="Times New Roman"/>
              </a:defRPr>
            </a:pPr>
            <a:r>
              <a:t>n = β(y/(Φy</a:t>
            </a:r>
            <a:r>
              <a:rPr baseline="31999"/>
              <a:t>sub</a:t>
            </a:r>
            <a:r>
              <a:t>) - 1)</a:t>
            </a:r>
          </a:p>
        </p:txBody>
      </p:sp>
      <p:sp>
        <p:nvSpPr>
          <p:cNvPr id="101" name="Solow-Malthus Model Basics: Population and Labor-Force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Solow-Malthus Model Basics: Population and Labor-Force Growth</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Malthusian Equilibrium: Living Standard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Living Standards</a:t>
            </a:r>
          </a:p>
        </p:txBody>
      </p:sp>
      <p:sp>
        <p:nvSpPr>
          <p:cNvPr id="104" name="Population and the labor force are growing just fast enough to soak up the benefits of new useful ideas:…"/>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Population and the labor force are growing just fast enough to soak up the benefits of new useful ideas:</a:t>
            </a:r>
          </a:p>
          <a:p>
            <a:pPr lvl="1" marL="621631" indent="-240631">
              <a:spcBef>
                <a:spcPts val="1200"/>
              </a:spcBef>
              <a:buFontTx/>
              <a:buChar char="•"/>
              <a:defRPr sz="2400">
                <a:latin typeface="Times New Roman"/>
                <a:ea typeface="Times New Roman"/>
                <a:cs typeface="Times New Roman"/>
                <a:sym typeface="Times New Roman"/>
              </a:defRPr>
            </a:pPr>
            <a:r>
              <a:rPr b="1"/>
              <a:t>hγ = n</a:t>
            </a:r>
            <a:r>
              <a:rPr b="1" baseline="31999"/>
              <a:t>*mal</a:t>
            </a:r>
            <a:r>
              <a:rPr b="1"/>
              <a:t> = β(y/(Φy</a:t>
            </a:r>
            <a:r>
              <a:rPr b="1" baseline="31999"/>
              <a:t>sub</a:t>
            </a:r>
            <a:r>
              <a:rPr b="1"/>
              <a:t>) - 1)</a:t>
            </a:r>
            <a:r>
              <a:t> In a world without reliable and effective family planning mechanisms.</a:t>
            </a:r>
          </a:p>
          <a:p>
            <a:pPr lvl="1" marL="621631" indent="-240631">
              <a:spcBef>
                <a:spcPts val="1200"/>
              </a:spcBef>
              <a:buFontTx/>
              <a:buChar char="•"/>
              <a:defRPr sz="2400">
                <a:latin typeface="Times New Roman"/>
                <a:ea typeface="Times New Roman"/>
                <a:cs typeface="Times New Roman"/>
                <a:sym typeface="Times New Roman"/>
              </a:defRPr>
            </a:pPr>
            <a:r>
              <a:t>This gives us: </a:t>
            </a:r>
            <a:r>
              <a:rPr b="1"/>
              <a:t>y</a:t>
            </a:r>
            <a:r>
              <a:rPr b="1" baseline="31999"/>
              <a:t>*mal</a:t>
            </a:r>
            <a:r>
              <a:rPr b="1"/>
              <a:t> = Φy</a:t>
            </a:r>
            <a:r>
              <a:rPr b="1" baseline="31999"/>
              <a:t>sub</a:t>
            </a:r>
            <a:r>
              <a:rPr b="1"/>
              <a:t>(1+ hγ/β).</a:t>
            </a:r>
          </a:p>
          <a:p>
            <a:pPr lvl="2" marL="1002631" indent="-240631">
              <a:spcBef>
                <a:spcPts val="1200"/>
              </a:spcBef>
              <a:buFontTx/>
              <a:defRPr sz="2400">
                <a:latin typeface="Times New Roman"/>
                <a:ea typeface="Times New Roman"/>
                <a:cs typeface="Times New Roman"/>
                <a:sym typeface="Times New Roman"/>
              </a:defRPr>
            </a:pPr>
            <a:r>
              <a:t>Productivity levels and standards of living will be high enough that necessities consumption allows for enough population growth to soak up the (slow) rate of ideas generation.</a:t>
            </a:r>
          </a:p>
          <a:p>
            <a:pPr lvl="2" marL="1002631" indent="-240631">
              <a:spcBef>
                <a:spcPts val="1200"/>
              </a:spcBef>
              <a:buFontTx/>
              <a:defRPr sz="2400">
                <a:latin typeface="Times New Roman"/>
                <a:ea typeface="Times New Roman"/>
                <a:cs typeface="Times New Roman"/>
                <a:sym typeface="Times New Roman"/>
              </a:defRPr>
            </a:pPr>
            <a:r>
              <a:t>Productivity levels and standards of living will be above subsistence—but not that far above subsistence</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Malthusian Equilibrium: Population and Labor Force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a:t>
            </a:r>
          </a:p>
        </p:txBody>
      </p:sp>
      <p:sp>
        <p:nvSpPr>
          <p:cNvPr id="107" name="How big will the population and labor force then be?:…"/>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How big will the population and labor force then be?:</a:t>
            </a:r>
          </a:p>
          <a:p>
            <a:pPr lvl="1" marL="621631" indent="-240631">
              <a:spcBef>
                <a:spcPts val="1200"/>
              </a:spcBef>
              <a:buFontTx/>
              <a:buChar char="•"/>
              <a:defRPr sz="2400">
                <a:latin typeface="Times New Roman"/>
                <a:ea typeface="Times New Roman"/>
                <a:cs typeface="Times New Roman"/>
                <a:sym typeface="Times New Roman"/>
              </a:defRPr>
            </a:pPr>
            <a:r>
              <a:t>It needs to be at the level that preserves the Malthusian equilibrium:</a:t>
            </a:r>
          </a:p>
          <a:p>
            <a:pPr lvl="2" marL="1002631" indent="-240631">
              <a:spcBef>
                <a:spcPts val="1200"/>
              </a:spcBef>
              <a:buFontTx/>
              <a:defRPr sz="2400">
                <a:latin typeface="Times New Roman"/>
                <a:ea typeface="Times New Roman"/>
                <a:cs typeface="Times New Roman"/>
                <a:sym typeface="Times New Roman"/>
              </a:defRPr>
            </a:pPr>
            <a:r>
              <a:t>Generates </a:t>
            </a:r>
            <a:r>
              <a:rPr b="1"/>
              <a:t>y</a:t>
            </a:r>
            <a:r>
              <a:rPr b="1" baseline="31999"/>
              <a:t>*mal</a:t>
            </a:r>
            <a:r>
              <a:rPr b="1"/>
              <a:t> = Φy</a:t>
            </a:r>
            <a:r>
              <a:rPr b="1" baseline="31999"/>
              <a:t>sub</a:t>
            </a:r>
            <a:r>
              <a:rPr b="1"/>
              <a:t>(1+ hγ/β)</a:t>
            </a:r>
            <a:endParaRPr b="1"/>
          </a:p>
          <a:p>
            <a:pPr lvl="1" marL="621631" indent="-240631">
              <a:spcBef>
                <a:spcPts val="1200"/>
              </a:spcBef>
              <a:buFontTx/>
              <a:buChar char="•"/>
              <a:defRPr sz="2400">
                <a:latin typeface="Times New Roman"/>
                <a:ea typeface="Times New Roman"/>
                <a:cs typeface="Times New Roman"/>
                <a:sym typeface="Times New Roman"/>
              </a:defRPr>
            </a:pPr>
            <a:r>
              <a:rPr b="1"/>
              <a:t>y</a:t>
            </a:r>
            <a:r>
              <a:rPr b="1" baseline="31999"/>
              <a:t>*mal</a:t>
            </a:r>
            <a:r>
              <a:rPr b="1"/>
              <a:t> = (s/(n+g+δ))</a:t>
            </a:r>
            <a:r>
              <a:rPr b="1" baseline="31999"/>
              <a:t>θ</a:t>
            </a:r>
            <a:r>
              <a:rPr b="1"/>
              <a:t>E</a:t>
            </a:r>
            <a:endParaRPr b="1"/>
          </a:p>
          <a:p>
            <a:pPr lvl="2" marL="1002631" indent="-240631">
              <a:spcBef>
                <a:spcPts val="1200"/>
              </a:spcBef>
              <a:buFontTx/>
              <a:defRPr sz="2400">
                <a:latin typeface="Times New Roman"/>
                <a:ea typeface="Times New Roman"/>
                <a:cs typeface="Times New Roman"/>
                <a:sym typeface="Times New Roman"/>
              </a:defRPr>
            </a:pPr>
            <a:r>
              <a:t>And we know that in Malthusian equilibrium, </a:t>
            </a:r>
            <a:r>
              <a:rPr b="1"/>
              <a:t>g=0</a:t>
            </a:r>
            <a:r>
              <a:t> and </a:t>
            </a:r>
            <a:r>
              <a:rPr b="1"/>
              <a:t>n = hγ</a:t>
            </a:r>
            <a:endParaRPr b="1"/>
          </a:p>
          <a:p>
            <a:pPr lvl="2" marL="1002631" indent="-240631">
              <a:spcBef>
                <a:spcPts val="1200"/>
              </a:spcBef>
              <a:buFontTx/>
              <a:defRPr sz="2400">
                <a:latin typeface="Times New Roman"/>
                <a:ea typeface="Times New Roman"/>
                <a:cs typeface="Times New Roman"/>
                <a:sym typeface="Times New Roman"/>
              </a:defRPr>
            </a:pPr>
            <a:r>
              <a:t>So: </a:t>
            </a:r>
            <a:r>
              <a:rPr b="1"/>
              <a:t>y</a:t>
            </a:r>
            <a:r>
              <a:rPr b="1" baseline="31999"/>
              <a:t>*mal</a:t>
            </a:r>
            <a:r>
              <a:rPr b="1"/>
              <a:t> = (s/(hγ+δ))</a:t>
            </a:r>
            <a:r>
              <a:rPr b="1" baseline="31999"/>
              <a:t>θ</a:t>
            </a:r>
            <a:r>
              <a:rPr b="1"/>
              <a:t>E</a:t>
            </a:r>
            <a:endParaRPr b="1"/>
          </a:p>
          <a:p>
            <a:pPr lvl="2" marL="1002631" indent="-240631">
              <a:spcBef>
                <a:spcPts val="1200"/>
              </a:spcBef>
              <a:buFontTx/>
              <a:defRPr sz="2400">
                <a:latin typeface="Times New Roman"/>
                <a:ea typeface="Times New Roman"/>
                <a:cs typeface="Times New Roman"/>
                <a:sym typeface="Times New Roman"/>
              </a:defRPr>
            </a:pPr>
            <a:r>
              <a:rPr b="1"/>
              <a:t>E = HL</a:t>
            </a:r>
            <a:r>
              <a:rPr b="1" baseline="31999"/>
              <a:t>-(1/γ)</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Read Beforehand: J. Bradford DeLong: Lecture Notes: Malthusian Economies &lt;https://tinyurl.com/dl-2020-01-18g&gt;…"/>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246888">
              <a:spcBef>
                <a:spcPts val="0"/>
              </a:spcBef>
              <a:buSzTx/>
              <a:buFontTx/>
              <a:buNone/>
              <a:defRPr b="1" sz="1296">
                <a:latin typeface="+mj-lt"/>
                <a:ea typeface="+mj-ea"/>
                <a:cs typeface="+mj-cs"/>
                <a:sym typeface="Helvetica"/>
              </a:defRPr>
            </a:pPr>
            <a:r>
              <a:t>Read Beforehand: </a:t>
            </a:r>
            <a:r>
              <a:rPr b="0"/>
              <a:t>J. Bradford DeLong: </a:t>
            </a:r>
            <a:r>
              <a:rPr b="0" i="1"/>
              <a:t>Lecture Notes: Malthusian Economies</a:t>
            </a:r>
            <a:r>
              <a:rPr b="0"/>
              <a:t> &lt;</a:t>
            </a:r>
            <a:r>
              <a:rPr b="0" u="sng">
                <a:solidFill>
                  <a:srgbClr val="0000FF"/>
                </a:solidFill>
                <a:uFill>
                  <a:solidFill>
                    <a:srgbClr val="0000FF"/>
                  </a:solidFill>
                </a:uFill>
                <a:hlinkClick r:id="rId2" invalidUrl="" action="" tgtFrame="" tooltip="" history="1" highlightClick="0" endSnd="0"/>
              </a:rPr>
              <a:t>https://tinyurl.com/dl-2020-01-18g</a:t>
            </a:r>
            <a:r>
              <a:rPr b="0"/>
              <a:t>&gt;</a:t>
            </a:r>
            <a:endParaRPr b="0"/>
          </a:p>
          <a:p>
            <a:pPr marL="0" indent="0" defTabSz="246888">
              <a:spcBef>
                <a:spcPts val="0"/>
              </a:spcBef>
              <a:buSzTx/>
              <a:buFontTx/>
              <a:buNone/>
              <a:defRPr b="1" sz="1296">
                <a:latin typeface="+mj-lt"/>
                <a:ea typeface="+mj-ea"/>
                <a:cs typeface="+mj-cs"/>
                <a:sym typeface="Helvetica"/>
              </a:defRPr>
            </a:pPr>
            <a:r>
              <a:t>Read Beforehand: </a:t>
            </a:r>
            <a:r>
              <a:rPr b="0"/>
              <a:t>Greg Clark: </a:t>
            </a:r>
            <a:r>
              <a:rPr b="0" i="1"/>
              <a:t>A Farewell to Alms</a:t>
            </a:r>
            <a:r>
              <a:rPr b="0"/>
              <a:t>,  selections &lt;</a:t>
            </a:r>
            <a:r>
              <a:rPr b="0" u="sng">
                <a:solidFill>
                  <a:srgbClr val="0000FF"/>
                </a:solidFill>
                <a:uFill>
                  <a:solidFill>
                    <a:srgbClr val="0000FF"/>
                  </a:solidFill>
                </a:uFill>
                <a:hlinkClick r:id="rId3" invalidUrl="" action="" tgtFrame="" tooltip="" history="1" highlightClick="0" endSnd="0"/>
              </a:rPr>
              <a:t>https://delong.typepad.com/files/clark-alms-selections.pdf</a:t>
            </a:r>
            <a:r>
              <a:rPr b="0"/>
              <a:t>&gt;</a:t>
            </a:r>
            <a:endParaRPr b="0"/>
          </a:p>
          <a:p>
            <a:pPr marL="0" indent="0" defTabSz="246888">
              <a:spcBef>
                <a:spcPts val="0"/>
              </a:spcBef>
              <a:buSzTx/>
              <a:buFontTx/>
              <a:buNone/>
              <a:defRPr b="1" sz="1296">
                <a:latin typeface="+mj-lt"/>
                <a:ea typeface="+mj-ea"/>
                <a:cs typeface="+mj-cs"/>
                <a:sym typeface="Helvetica"/>
              </a:defRPr>
            </a:pPr>
            <a:r>
              <a:t>Slides: </a:t>
            </a:r>
            <a:r>
              <a:rPr b="0"/>
              <a:t>&lt;</a:t>
            </a:r>
            <a:r>
              <a:rPr b="0" u="sng">
                <a:solidFill>
                  <a:srgbClr val="0000FF"/>
                </a:solidFill>
                <a:uFill>
                  <a:solidFill>
                    <a:srgbClr val="0000FF"/>
                  </a:solidFill>
                </a:uFill>
                <a:hlinkClick r:id="rId4" invalidUrl="" action="" tgtFrame="" tooltip="" history="1" highlightClick="0" endSnd="0"/>
              </a:rPr>
              <a:t>https://github.com/braddelong/public-files/blob/master/econ-135-lecture-3.pptx</a:t>
            </a:r>
            <a:r>
              <a:rPr b="0"/>
              <a:t>&gt;</a:t>
            </a:r>
            <a:endParaRPr b="0"/>
          </a:p>
          <a:p>
            <a:pPr marL="0" indent="0" defTabSz="246888">
              <a:spcBef>
                <a:spcPts val="0"/>
              </a:spcBef>
              <a:buSzTx/>
              <a:buFontTx/>
              <a:buNone/>
              <a:defRPr b="1" sz="1296">
                <a:latin typeface="+mj-lt"/>
                <a:ea typeface="+mj-ea"/>
                <a:cs typeface="+mj-cs"/>
                <a:sym typeface="Helvetica"/>
              </a:defRPr>
            </a:pPr>
          </a:p>
          <a:p>
            <a:pPr marL="173254" indent="-173254" defTabSz="246888">
              <a:spcBef>
                <a:spcPts val="600"/>
              </a:spcBef>
              <a:buFontTx/>
              <a:buAutoNum type="arabicPeriod" startAt="1"/>
              <a:defRPr sz="1296">
                <a:latin typeface="Times New Roman"/>
                <a:ea typeface="Times New Roman"/>
                <a:cs typeface="Times New Roman"/>
                <a:sym typeface="Times New Roman"/>
              </a:defRPr>
            </a:pPr>
            <a:r>
              <a:rPr b="1"/>
              <a:t>Review</a:t>
            </a:r>
            <a:r>
              <a:t>: Long-run shape of global economic growth</a:t>
            </a:r>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Lecture:</a:t>
            </a:r>
            <a:r>
              <a:rPr b="0"/>
              <a:t> Solow-Malthus model basics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Review</a:t>
            </a:r>
            <a:r>
              <a:rPr b="0"/>
              <a:t>: Solow model essentials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Lecture:</a:t>
            </a:r>
            <a:r>
              <a:rPr b="0"/>
              <a:t> Applying the Solow-Malthus model</a:t>
            </a:r>
            <a:endParaRPr b="0"/>
          </a:p>
          <a:p>
            <a:pPr lvl="1" marL="335681" indent="-129941" defTabSz="246888">
              <a:spcBef>
                <a:spcPts val="600"/>
              </a:spcBef>
              <a:buFontTx/>
              <a:buChar char="•"/>
              <a:defRPr sz="1296">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https://datahub.berkeley.edu/user/delong@econ.berkeley.edu/notebooks/LS2019/2019-10-14-Ancient_Economies.ipynb</a:t>
            </a:r>
            <a:r>
              <a:t>&gt;</a:t>
            </a:r>
          </a:p>
          <a:p>
            <a:pPr lvl="1" marL="335681" indent="-129941" defTabSz="246888">
              <a:spcBef>
                <a:spcPts val="600"/>
              </a:spcBef>
              <a:buFontTx/>
              <a:buChar char="•"/>
              <a:defRPr sz="1296">
                <a:latin typeface="Times New Roman"/>
                <a:ea typeface="Times New Roman"/>
                <a:cs typeface="Times New Roman"/>
                <a:sym typeface="Times New Roman"/>
              </a:defRPr>
            </a:pPr>
            <a:r>
              <a:t>&lt;</a:t>
            </a:r>
            <a:r>
              <a:rPr u="sng">
                <a:solidFill>
                  <a:srgbClr val="0000FF"/>
                </a:solidFill>
                <a:uFill>
                  <a:solidFill>
                    <a:srgbClr val="0000FF"/>
                  </a:solidFill>
                </a:uFill>
                <a:hlinkClick r:id="rId6" invalidUrl="" action="" tgtFrame="" tooltip="" history="1" highlightClick="0" endSnd="0"/>
              </a:rPr>
              <a:t>https://nbviewer.jupyter.org/github/braddelong/LS2019/blob/master/2019-10-14-Ancient_Economies.ipynb</a:t>
            </a:r>
            <a:r>
              <a:t>&gt;</a:t>
            </a:r>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Assignment:</a:t>
            </a:r>
            <a:r>
              <a:rPr b="0"/>
              <a:t> What is economics? paper &lt;</a:t>
            </a:r>
            <a:r>
              <a:rPr b="0" u="sng">
                <a:solidFill>
                  <a:srgbClr val="0000FF"/>
                </a:solidFill>
                <a:uFill>
                  <a:solidFill>
                    <a:srgbClr val="0000FF"/>
                  </a:solidFill>
                </a:uFill>
                <a:hlinkClick r:id="rId7" invalidUrl="" action="" tgtFrame="" tooltip="" history="1" highlightClick="0" endSnd="0"/>
              </a:rPr>
              <a:t>https://bcourses.berkeley.edu/courses/1487685/assignments/8065184</a:t>
            </a:r>
            <a:r>
              <a:rPr b="0"/>
              <a:t>&gt;</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Big Ideas</a:t>
            </a:r>
            <a:r>
              <a:rPr b="0"/>
              <a:t>: Principal takeaways from this class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MOAR</a:t>
            </a:r>
            <a:r>
              <a:rPr b="0"/>
              <a:t> references:</a:t>
            </a:r>
            <a:endParaRPr b="0"/>
          </a:p>
          <a:p>
            <a:pPr lvl="1" marL="335681" indent="-129941" defTabSz="246888">
              <a:spcBef>
                <a:spcPts val="600"/>
              </a:spcBef>
              <a:buFontTx/>
              <a:buChar char="•"/>
              <a:defRPr b="1" sz="1296">
                <a:latin typeface="Times New Roman"/>
                <a:ea typeface="Times New Roman"/>
                <a:cs typeface="Times New Roman"/>
                <a:sym typeface="Times New Roman"/>
              </a:defRPr>
            </a:pPr>
            <a:r>
              <a:rPr b="0"/>
              <a:t>C.I. Jones: The Facts of Economic Growth &lt;</a:t>
            </a:r>
            <a:r>
              <a:rPr b="0" u="sng">
                <a:solidFill>
                  <a:srgbClr val="0000FF"/>
                </a:solidFill>
                <a:uFill>
                  <a:solidFill>
                    <a:srgbClr val="0000FF"/>
                  </a:solidFill>
                </a:uFill>
                <a:hlinkClick r:id="rId8" invalidUrl="" action="" tgtFrame="" tooltip="" history="1" highlightClick="0" endSnd="0"/>
              </a:rPr>
              <a:t>https://web.stanford.edu/~chadj/facts.pdf</a:t>
            </a:r>
            <a:r>
              <a:rPr b="0"/>
              <a:t>&gt;... </a:t>
            </a:r>
            <a:endParaRPr b="0"/>
          </a:p>
          <a:p>
            <a:pPr lvl="1" marL="335681" indent="-129941" defTabSz="246888">
              <a:spcBef>
                <a:spcPts val="600"/>
              </a:spcBef>
              <a:buFontTx/>
              <a:buChar char="•"/>
              <a:defRPr sz="1296">
                <a:latin typeface="Times New Roman"/>
                <a:ea typeface="Times New Roman"/>
                <a:cs typeface="Times New Roman"/>
                <a:sym typeface="Times New Roman"/>
              </a:defRPr>
            </a:pPr>
            <a:r>
              <a:t>Gregory Clark (2005): The Condition of the Working Class in England, 1209-2003 &lt;</a:t>
            </a:r>
            <a:r>
              <a:rPr u="sng">
                <a:solidFill>
                  <a:srgbClr val="0000FF"/>
                </a:solidFill>
                <a:uFill>
                  <a:solidFill>
                    <a:srgbClr val="0000FF"/>
                  </a:solidFill>
                </a:uFill>
                <a:hlinkClick r:id="rId9" invalidUrl="" action="" tgtFrame="" tooltip="" history="1" highlightClick="0" endSnd="0"/>
              </a:rPr>
              <a:t>https://delong.typepad.com/files/clark-condition.pdf</a:t>
            </a:r>
            <a:r>
              <a:t>&gt;...</a:t>
            </a:r>
          </a:p>
          <a:p>
            <a:pPr lvl="1" marL="335681" indent="-129941" defTabSz="246888">
              <a:spcBef>
                <a:spcPts val="600"/>
              </a:spcBef>
              <a:buFontTx/>
              <a:buChar char="•"/>
              <a:defRPr sz="1296">
                <a:latin typeface="Times New Roman"/>
                <a:ea typeface="Times New Roman"/>
                <a:cs typeface="Times New Roman"/>
                <a:sym typeface="Times New Roman"/>
              </a:defRPr>
            </a:pPr>
            <a:r>
              <a:t>Ian Morris (2010): Why the West Rules–For Now, chapter 3: Taking the Measure of the Past &lt;</a:t>
            </a:r>
            <a:r>
              <a:rPr u="sng">
                <a:solidFill>
                  <a:srgbClr val="0000FF"/>
                </a:solidFill>
                <a:uFill>
                  <a:solidFill>
                    <a:srgbClr val="0000FF"/>
                  </a:solidFill>
                </a:uFill>
                <a:hlinkClick r:id="rId10" invalidUrl="" action="" tgtFrame="" tooltip="" history="1" highlightClick="0" endSnd="0"/>
              </a:rPr>
              <a:t>https://delong.typepad.com/files/morris-rules-3.pdf</a:t>
            </a:r>
            <a:r>
              <a:t>&gt;...</a:t>
            </a:r>
          </a:p>
          <a:p>
            <a:pPr lvl="1" marL="335681" indent="-129941" defTabSz="246888">
              <a:spcBef>
                <a:spcPts val="600"/>
              </a:spcBef>
              <a:buFontTx/>
              <a:buChar char="•"/>
              <a:defRPr sz="1296">
                <a:latin typeface="Times New Roman"/>
                <a:ea typeface="Times New Roman"/>
                <a:cs typeface="Times New Roman"/>
                <a:sym typeface="Times New Roman"/>
              </a:defRPr>
            </a:pPr>
            <a:r>
              <a:t>Patricia Crone: Pre-Industrial Societies, selections &lt;</a:t>
            </a:r>
            <a:r>
              <a:rPr u="sng">
                <a:solidFill>
                  <a:srgbClr val="0000FF"/>
                </a:solidFill>
                <a:uFill>
                  <a:solidFill>
                    <a:srgbClr val="0000FF"/>
                  </a:solidFill>
                </a:uFill>
                <a:hlinkClick r:id="rId11" invalidUrl="" action="" tgtFrame="" tooltip="" history="1" highlightClick="0" endSnd="0"/>
              </a:rPr>
              <a:t>https://delong.typepad.com/files/crone-pre-selections.pdf</a:t>
            </a:r>
            <a:r>
              <a:t>&gt;...</a:t>
            </a:r>
          </a:p>
        </p:txBody>
      </p:sp>
      <p:sp>
        <p:nvSpPr>
          <p:cNvPr id="40" name="Lecture Outline"/>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Lecture Outline</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Malthusian Equilibrium: Population and Labor Force Growth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 II</a:t>
            </a:r>
          </a:p>
        </p:txBody>
      </p:sp>
      <p:sp>
        <p:nvSpPr>
          <p:cNvPr id="110" name="The master equations are th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16052">
              <a:spcBef>
                <a:spcPts val="1000"/>
              </a:spcBef>
              <a:buSzTx/>
              <a:buFontTx/>
              <a:buNone/>
              <a:defRPr sz="2184">
                <a:latin typeface="Times New Roman"/>
                <a:ea typeface="Times New Roman"/>
                <a:cs typeface="Times New Roman"/>
                <a:sym typeface="Times New Roman"/>
              </a:defRPr>
            </a:pPr>
            <a:r>
              <a:rPr b="1"/>
              <a:t>The master equations are then:</a:t>
            </a:r>
          </a:p>
          <a:p>
            <a:pPr marL="218974" indent="-218974" defTabSz="416052">
              <a:spcBef>
                <a:spcPts val="1000"/>
              </a:spcBef>
              <a:buFontTx/>
              <a:defRPr sz="2184">
                <a:latin typeface="Times New Roman"/>
                <a:ea typeface="Times New Roman"/>
                <a:cs typeface="Times New Roman"/>
                <a:sym typeface="Times New Roman"/>
              </a:defRPr>
            </a:pPr>
            <a:r>
              <a:rPr b="1"/>
              <a:t>Φy</a:t>
            </a:r>
            <a:r>
              <a:rPr b="1" baseline="31999"/>
              <a:t>sub</a:t>
            </a:r>
            <a:r>
              <a:rPr b="1"/>
              <a:t>(1+ hγ/β) = y</a:t>
            </a:r>
            <a:r>
              <a:rPr b="1" baseline="31999"/>
              <a:t>*mal</a:t>
            </a:r>
            <a:r>
              <a:rPr b="1"/>
              <a:t> = (s/(hγ+δ))</a:t>
            </a:r>
            <a:r>
              <a:rPr b="1" baseline="31999"/>
              <a:t>θ</a:t>
            </a:r>
            <a:r>
              <a:rPr b="1"/>
              <a:t>HL</a:t>
            </a:r>
            <a:r>
              <a:rPr b="1" baseline="31999"/>
              <a:t>-(1/γ)</a:t>
            </a:r>
            <a:endParaRPr b="1"/>
          </a:p>
          <a:p>
            <a:pPr marL="218974" indent="-218974" defTabSz="416052">
              <a:spcBef>
                <a:spcPts val="1000"/>
              </a:spcBef>
              <a:buFontTx/>
              <a:defRPr sz="2184">
                <a:latin typeface="Times New Roman"/>
                <a:ea typeface="Times New Roman"/>
                <a:cs typeface="Times New Roman"/>
                <a:sym typeface="Times New Roman"/>
              </a:defRPr>
            </a:pPr>
            <a:r>
              <a:rPr b="1"/>
              <a:t>L</a:t>
            </a:r>
            <a:r>
              <a:rPr b="1" baseline="31999"/>
              <a:t>*mal</a:t>
            </a:r>
            <a:r>
              <a:rPr b="1"/>
              <a:t> = {[(H/y</a:t>
            </a:r>
            <a:r>
              <a:rPr b="1" baseline="31999"/>
              <a:t>sub</a:t>
            </a:r>
            <a:r>
              <a:rPr b="1"/>
              <a:t>)(s/δ)</a:t>
            </a:r>
            <a:r>
              <a:rPr b="1" baseline="31999"/>
              <a:t>θ</a:t>
            </a:r>
            <a:r>
              <a:rPr b="1"/>
              <a:t>(1/Φ)]</a:t>
            </a:r>
            <a:r>
              <a:rPr b="1" baseline="31999"/>
              <a:t>γ</a:t>
            </a:r>
            <a:r>
              <a:rPr b="1"/>
              <a:t>} [1+hγ/δ]</a:t>
            </a:r>
            <a:r>
              <a:rPr b="1" baseline="31999"/>
              <a:t>-γθ </a:t>
            </a:r>
            <a:r>
              <a:rPr b="1"/>
              <a:t>[1+hγ/β]</a:t>
            </a:r>
            <a:r>
              <a:rPr b="1" baseline="31999"/>
              <a:t>-γ</a:t>
            </a:r>
          </a:p>
          <a:p>
            <a:pPr marL="218974" indent="-218974" defTabSz="416052">
              <a:spcBef>
                <a:spcPts val="1000"/>
              </a:spcBef>
              <a:buFontTx/>
              <a:defRPr sz="2184">
                <a:latin typeface="Times New Roman"/>
                <a:ea typeface="Times New Roman"/>
                <a:cs typeface="Times New Roman"/>
                <a:sym typeface="Times New Roman"/>
              </a:defRPr>
            </a:pPr>
            <a:r>
              <a:t>How do we understand this?:</a:t>
            </a:r>
          </a:p>
          <a:p>
            <a:pPr lvl="1" marL="565684" indent="-218974" defTabSz="416052">
              <a:spcBef>
                <a:spcPts val="1000"/>
              </a:spcBef>
              <a:buFontTx/>
              <a:buChar char="•"/>
              <a:defRPr sz="2184">
                <a:latin typeface="Times New Roman"/>
                <a:ea typeface="Times New Roman"/>
                <a:cs typeface="Times New Roman"/>
                <a:sym typeface="Times New Roman"/>
              </a:defRPr>
            </a:pPr>
            <a:r>
              <a:t>Two nuisance terms:</a:t>
            </a:r>
          </a:p>
          <a:p>
            <a:pPr lvl="2" marL="912394" indent="-218974" defTabSz="416052">
              <a:spcBef>
                <a:spcPts val="1000"/>
              </a:spcBef>
              <a:buFontTx/>
              <a:defRPr sz="2184">
                <a:latin typeface="Times New Roman"/>
                <a:ea typeface="Times New Roman"/>
                <a:cs typeface="Times New Roman"/>
                <a:sym typeface="Times New Roman"/>
              </a:defRPr>
            </a:pPr>
            <a:r>
              <a:t>Population will be lower if population response is smaller, the resource scarcity drag is lower, or ideas generation is faster in order to generate the wedge in living standards above subsistence needed to get enough population growth to soak up the benefits of new ideas</a:t>
            </a:r>
          </a:p>
          <a:p>
            <a:pPr lvl="2" marL="912394" indent="-218974" defTabSz="416052">
              <a:spcBef>
                <a:spcPts val="1000"/>
              </a:spcBef>
              <a:buFontTx/>
              <a:defRPr sz="2184">
                <a:latin typeface="Times New Roman"/>
                <a:ea typeface="Times New Roman"/>
                <a:cs typeface="Times New Roman"/>
                <a:sym typeface="Times New Roman"/>
              </a:defRPr>
            </a:pPr>
            <a:r>
              <a:t>Population will be lower if ideas generation is faster or the resource scarcity drag is lower because those will lower the economy’s steady-state capital intensity, and make it less productive</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Malthusian Equilibrium: Population and Labor Force Growth I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 III</a:t>
            </a:r>
          </a:p>
        </p:txBody>
      </p:sp>
      <p:sp>
        <p:nvSpPr>
          <p:cNvPr id="113" name="The master equations are th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8911">
              <a:spcBef>
                <a:spcPts val="1100"/>
              </a:spcBef>
              <a:buSzTx/>
              <a:buFontTx/>
              <a:buNone/>
              <a:defRPr sz="2304">
                <a:latin typeface="Times New Roman"/>
                <a:ea typeface="Times New Roman"/>
                <a:cs typeface="Times New Roman"/>
                <a:sym typeface="Times New Roman"/>
              </a:defRPr>
            </a:pPr>
            <a:r>
              <a:rPr b="1"/>
              <a:t>The master equations are then:</a:t>
            </a:r>
          </a:p>
          <a:p>
            <a:pPr marL="231006" indent="-231006" defTabSz="438911">
              <a:spcBef>
                <a:spcPts val="1100"/>
              </a:spcBef>
              <a:buFontTx/>
              <a:defRPr sz="2304">
                <a:latin typeface="Times New Roman"/>
                <a:ea typeface="Times New Roman"/>
                <a:cs typeface="Times New Roman"/>
                <a:sym typeface="Times New Roman"/>
              </a:defRPr>
            </a:pPr>
            <a:r>
              <a:rPr b="1"/>
              <a:t>Φy</a:t>
            </a:r>
            <a:r>
              <a:rPr b="1" baseline="31999"/>
              <a:t>sub</a:t>
            </a:r>
            <a:r>
              <a:rPr b="1"/>
              <a:t>(1+ hγ/β) = y</a:t>
            </a:r>
            <a:r>
              <a:rPr b="1" baseline="31999"/>
              <a:t>*mal</a:t>
            </a:r>
            <a:r>
              <a:rPr b="1"/>
              <a:t> = (s/(hγ+δ))</a:t>
            </a:r>
            <a:r>
              <a:rPr b="1" baseline="31999"/>
              <a:t>θ</a:t>
            </a:r>
            <a:r>
              <a:rPr b="1"/>
              <a:t>HL</a:t>
            </a:r>
            <a:r>
              <a:rPr b="1" baseline="31999"/>
              <a:t>-(1/γ)</a:t>
            </a:r>
            <a:endParaRPr b="1"/>
          </a:p>
          <a:p>
            <a:pPr marL="231006" indent="-231006" defTabSz="438911">
              <a:spcBef>
                <a:spcPts val="1100"/>
              </a:spcBef>
              <a:buFontTx/>
              <a:defRPr sz="2304">
                <a:latin typeface="Times New Roman"/>
                <a:ea typeface="Times New Roman"/>
                <a:cs typeface="Times New Roman"/>
                <a:sym typeface="Times New Roman"/>
              </a:defRPr>
            </a:pPr>
            <a:r>
              <a:rPr b="1"/>
              <a:t>L</a:t>
            </a:r>
            <a:r>
              <a:rPr b="1" baseline="31999"/>
              <a:t>*mal</a:t>
            </a:r>
            <a:r>
              <a:rPr b="1"/>
              <a:t> = {[(H/y</a:t>
            </a:r>
            <a:r>
              <a:rPr b="1" baseline="31999"/>
              <a:t>sub</a:t>
            </a:r>
            <a:r>
              <a:rPr b="1"/>
              <a:t>)(s/δ)</a:t>
            </a:r>
            <a:r>
              <a:rPr b="1" baseline="31999"/>
              <a:t>θ</a:t>
            </a:r>
            <a:r>
              <a:rPr b="1"/>
              <a:t>(1/Φ)]</a:t>
            </a:r>
            <a:r>
              <a:rPr b="1" baseline="31999"/>
              <a:t>γ</a:t>
            </a:r>
            <a:r>
              <a:rPr b="1"/>
              <a:t>} [1+hγ/δ]</a:t>
            </a:r>
            <a:r>
              <a:rPr b="1" baseline="31999"/>
              <a:t>-γθ </a:t>
            </a:r>
            <a:r>
              <a:rPr b="1"/>
              <a:t>[1+hγ/β]</a:t>
            </a:r>
            <a:r>
              <a:rPr b="1" baseline="31999"/>
              <a:t>-γ</a:t>
            </a:r>
            <a:endParaRPr baseline="31999"/>
          </a:p>
          <a:p>
            <a:pPr marL="231006" indent="-231006" defTabSz="438911">
              <a:spcBef>
                <a:spcPts val="1100"/>
              </a:spcBef>
              <a:buFontTx/>
              <a:defRPr sz="2304">
                <a:latin typeface="Times New Roman"/>
                <a:ea typeface="Times New Roman"/>
                <a:cs typeface="Times New Roman"/>
                <a:sym typeface="Times New Roman"/>
              </a:defRPr>
            </a:pPr>
            <a:r>
              <a:t>Three significant terms:</a:t>
            </a:r>
          </a:p>
          <a:p>
            <a:pPr lvl="1" marL="596766" indent="-231006" defTabSz="438911">
              <a:spcBef>
                <a:spcPts val="1100"/>
              </a:spcBef>
              <a:buFontTx/>
              <a:buChar char="•"/>
              <a:defRPr sz="2304">
                <a:latin typeface="Times New Roman"/>
                <a:ea typeface="Times New Roman"/>
                <a:cs typeface="Times New Roman"/>
                <a:sym typeface="Times New Roman"/>
              </a:defRPr>
            </a:pPr>
            <a:r>
              <a:t>The ratio </a:t>
            </a:r>
            <a:r>
              <a:rPr b="1"/>
              <a:t>(H/y</a:t>
            </a:r>
            <a:r>
              <a:rPr b="1" baseline="31999"/>
              <a:t>sub</a:t>
            </a:r>
            <a:r>
              <a:rPr b="1"/>
              <a:t>)</a:t>
            </a:r>
            <a:r>
              <a:t> of ideas to subsistence necessities consumption</a:t>
            </a:r>
          </a:p>
          <a:p>
            <a:pPr lvl="1" marL="596766" indent="-231006" defTabSz="438911">
              <a:spcBef>
                <a:spcPts val="1100"/>
              </a:spcBef>
              <a:buFontTx/>
              <a:buChar char="•"/>
              <a:defRPr sz="2304">
                <a:latin typeface="Times New Roman"/>
                <a:ea typeface="Times New Roman"/>
                <a:cs typeface="Times New Roman"/>
                <a:sym typeface="Times New Roman"/>
              </a:defRPr>
            </a:pPr>
            <a:r>
              <a:t>The ratio </a:t>
            </a:r>
            <a:r>
              <a:rPr b="1"/>
              <a:t>(s/δ)</a:t>
            </a:r>
            <a:r>
              <a:rPr b="1" baseline="31999"/>
              <a:t>θ </a:t>
            </a:r>
            <a:r>
              <a:t>of savings and investment to depreciation raised to the parameter </a:t>
            </a:r>
            <a:r>
              <a:rPr b="1"/>
              <a:t>θ</a:t>
            </a:r>
          </a:p>
          <a:p>
            <a:pPr lvl="1" marL="596766" indent="-231006" defTabSz="438911">
              <a:spcBef>
                <a:spcPts val="1100"/>
              </a:spcBef>
              <a:buFontTx/>
              <a:buChar char="•"/>
              <a:defRPr sz="2304">
                <a:latin typeface="Times New Roman"/>
                <a:ea typeface="Times New Roman"/>
                <a:cs typeface="Times New Roman"/>
                <a:sym typeface="Times New Roman"/>
              </a:defRPr>
            </a:pPr>
            <a:r>
              <a:rPr b="1"/>
              <a:t>(1/Φ)</a:t>
            </a:r>
            <a:r>
              <a:t>: the greater the taste for “luxuries”, the lower the population</a:t>
            </a:r>
          </a:p>
          <a:p>
            <a:pPr lvl="2" marL="962526" indent="-231006" defTabSz="438911">
              <a:spcBef>
                <a:spcPts val="1100"/>
              </a:spcBef>
              <a:buFontTx/>
              <a:defRPr sz="2304">
                <a:latin typeface="Times New Roman"/>
                <a:ea typeface="Times New Roman"/>
                <a:cs typeface="Times New Roman"/>
                <a:sym typeface="Times New Roman"/>
              </a:defRPr>
            </a:pPr>
            <a:r>
              <a:t>And living in cities is perhaps the most important of the luxuries </a:t>
            </a:r>
          </a:p>
          <a:p>
            <a:pPr marL="231006" indent="-231006" defTabSz="438911">
              <a:spcBef>
                <a:spcPts val="1100"/>
              </a:spcBef>
              <a:buFontTx/>
              <a:defRPr sz="2304">
                <a:latin typeface="Times New Roman"/>
                <a:ea typeface="Times New Roman"/>
                <a:cs typeface="Times New Roman"/>
                <a:sym typeface="Times New Roman"/>
              </a:defRPr>
            </a:pPr>
            <a:r>
              <a:t>All these are then magnified by the parameter </a:t>
            </a:r>
            <a:r>
              <a:rPr b="1"/>
              <a:t>γ</a:t>
            </a:r>
            <a:r>
              <a:t> in their effect on population</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Understanding Malthusian Equilibriu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Malthusian Equilibrium</a:t>
            </a:r>
          </a:p>
        </p:txBody>
      </p:sp>
      <p:pic>
        <p:nvPicPr>
          <p:cNvPr id="116" name="Image" descr="Image"/>
          <p:cNvPicPr>
            <a:picLocks noChangeAspect="1"/>
          </p:cNvPicPr>
          <p:nvPr/>
        </p:nvPicPr>
        <p:blipFill>
          <a:blip r:embed="rId2">
            <a:extLst/>
          </a:blip>
          <a:stretch>
            <a:fillRect/>
          </a:stretch>
        </p:blipFill>
        <p:spPr>
          <a:xfrm>
            <a:off x="2017334" y="2286000"/>
            <a:ext cx="4851401" cy="698500"/>
          </a:xfrm>
          <a:prstGeom prst="rect">
            <a:avLst/>
          </a:prstGeom>
          <a:ln w="12700">
            <a:miter lim="400000"/>
          </a:ln>
        </p:spPr>
      </p:pic>
      <p:pic>
        <p:nvPicPr>
          <p:cNvPr id="117" name="Image" descr="Image"/>
          <p:cNvPicPr>
            <a:picLocks noChangeAspect="1"/>
          </p:cNvPicPr>
          <p:nvPr/>
        </p:nvPicPr>
        <p:blipFill>
          <a:blip r:embed="rId3">
            <a:extLst/>
          </a:blip>
          <a:stretch>
            <a:fillRect/>
          </a:stretch>
        </p:blipFill>
        <p:spPr>
          <a:xfrm>
            <a:off x="2017334" y="1701800"/>
            <a:ext cx="4483101" cy="584200"/>
          </a:xfrm>
          <a:prstGeom prst="rect">
            <a:avLst/>
          </a:prstGeom>
          <a:ln w="12700">
            <a:miter lim="400000"/>
          </a:ln>
        </p:spPr>
      </p:pic>
      <p:sp>
        <p:nvSpPr>
          <p:cNvPr id="118" name="Interpretation…"/>
          <p:cNvSpPr txBox="1"/>
          <p:nvPr>
            <p:ph type="body" sz="half" idx="4294967295"/>
          </p:nvPr>
        </p:nvSpPr>
        <p:spPr>
          <a:xfrm>
            <a:off x="277663" y="3662005"/>
            <a:ext cx="8572501" cy="2757709"/>
          </a:xfrm>
          <a:prstGeom prst="rect">
            <a:avLst/>
          </a:prstGeom>
        </p:spPr>
        <p:txBody>
          <a:bodyPr>
            <a:normAutofit fontScale="100000" lnSpcReduction="0"/>
          </a:bodyPr>
          <a:lstStyle/>
          <a:p>
            <a:pPr marL="0" indent="0">
              <a:spcBef>
                <a:spcPts val="0"/>
              </a:spcBef>
              <a:buSzTx/>
              <a:buFontTx/>
              <a:buNone/>
              <a:defRPr sz="2400">
                <a:latin typeface="Times New Roman"/>
                <a:ea typeface="Times New Roman"/>
                <a:cs typeface="Times New Roman"/>
                <a:sym typeface="Times New Roman"/>
              </a:defRPr>
            </a:pPr>
            <a:r>
              <a:rPr b="1"/>
              <a:t>Interpretation</a:t>
            </a:r>
          </a:p>
          <a:p>
            <a:pPr marL="240631" indent="-240631">
              <a:spcBef>
                <a:spcPts val="0"/>
              </a:spcBef>
              <a:buFontTx/>
              <a:defRPr sz="2400">
                <a:latin typeface="Times New Roman"/>
                <a:ea typeface="Times New Roman"/>
                <a:cs typeface="Times New Roman"/>
                <a:sym typeface="Times New Roman"/>
              </a:defRPr>
            </a:pPr>
            <a:r>
              <a:t>Start with the rate </a:t>
            </a:r>
            <a:r>
              <a:rPr b="1"/>
              <a:t>ℎ</a:t>
            </a:r>
            <a:r>
              <a:t> of new economically-useful ideas </a:t>
            </a:r>
          </a:p>
          <a:p>
            <a:pPr marL="240631" indent="-240631">
              <a:spcBef>
                <a:spcPts val="0"/>
              </a:spcBef>
              <a:buFontTx/>
              <a:defRPr sz="2400">
                <a:latin typeface="Times New Roman"/>
                <a:ea typeface="Times New Roman"/>
                <a:cs typeface="Times New Roman"/>
                <a:sym typeface="Times New Roman"/>
              </a:defRPr>
            </a:pPr>
            <a:r>
              <a:t>Add on the resource-scarcity parameter </a:t>
            </a:r>
            <a:r>
              <a:rPr b="1"/>
              <a:t>𝛾</a:t>
            </a:r>
          </a:p>
          <a:p>
            <a:pPr marL="240631" indent="-240631">
              <a:spcBef>
                <a:spcPts val="0"/>
              </a:spcBef>
              <a:buFontTx/>
              <a:defRPr sz="2400">
                <a:latin typeface="Times New Roman"/>
                <a:ea typeface="Times New Roman"/>
                <a:cs typeface="Times New Roman"/>
                <a:sym typeface="Times New Roman"/>
              </a:defRPr>
            </a:pPr>
            <a:r>
              <a:t>From those derive the Malthusian population growth rate </a:t>
            </a:r>
            <a:r>
              <a:rPr b="1"/>
              <a:t>𝑛</a:t>
            </a:r>
            <a:r>
              <a:rPr b="1" baseline="31999"/>
              <a:t>∗𝑚𝑎𝑙</a:t>
            </a:r>
            <a:r>
              <a:rPr b="1"/>
              <a:t> = 𝛾ℎ</a:t>
            </a:r>
          </a:p>
          <a:p>
            <a:pPr marL="240631" indent="-240631">
              <a:spcBef>
                <a:spcPts val="0"/>
              </a:spcBef>
              <a:buFontTx/>
              <a:defRPr sz="2400">
                <a:latin typeface="Times New Roman"/>
                <a:ea typeface="Times New Roman"/>
                <a:cs typeface="Times New Roman"/>
                <a:sym typeface="Times New Roman"/>
              </a:defRPr>
            </a:pPr>
            <a:r>
              <a:t>Then derive the Malthusian standard of living </a:t>
            </a:r>
            <a:r>
              <a:rPr b="1"/>
              <a:t>y</a:t>
            </a:r>
            <a:r>
              <a:rPr b="1" baseline="31999"/>
              <a:t>*mal</a:t>
            </a:r>
            <a:endParaRPr b="1" baseline="31999"/>
          </a:p>
          <a:p>
            <a:pPr marL="240631" indent="-240631">
              <a:spcBef>
                <a:spcPts val="0"/>
              </a:spcBef>
              <a:buFontTx/>
              <a:defRPr sz="2400">
                <a:latin typeface="Times New Roman"/>
                <a:ea typeface="Times New Roman"/>
                <a:cs typeface="Times New Roman"/>
                <a:sym typeface="Times New Roman"/>
              </a:defRPr>
            </a:pPr>
            <a:r>
              <a:t>Then derive the Malthusian population and labor force </a:t>
            </a:r>
            <a:r>
              <a:rPr b="1"/>
              <a:t>L</a:t>
            </a:r>
            <a:r>
              <a:rPr b="1" baseline="-5999"/>
              <a:t>t</a:t>
            </a:r>
            <a:r>
              <a:rPr b="1" baseline="31999"/>
              <a:t>*mal</a:t>
            </a:r>
          </a:p>
        </p:txBody>
      </p:sp>
      <p:pic>
        <p:nvPicPr>
          <p:cNvPr id="119" name="Image" descr="Image"/>
          <p:cNvPicPr>
            <a:picLocks noChangeAspect="1"/>
          </p:cNvPicPr>
          <p:nvPr/>
        </p:nvPicPr>
        <p:blipFill>
          <a:blip r:embed="rId4">
            <a:extLst/>
          </a:blip>
          <a:stretch>
            <a:fillRect/>
          </a:stretch>
        </p:blipFill>
        <p:spPr>
          <a:xfrm>
            <a:off x="2017334" y="1270000"/>
            <a:ext cx="1143001" cy="43180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Dynamic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Dynamics?</a:t>
            </a:r>
          </a:p>
        </p:txBody>
      </p:sp>
      <p:sp>
        <p:nvSpPr>
          <p:cNvPr id="122" name="Both population adjustment and the adjustment of the capital stock happen at about the same rate:…"/>
          <p:cNvSpPr txBox="1"/>
          <p:nvPr>
            <p:ph type="body" idx="4294967295"/>
          </p:nvPr>
        </p:nvSpPr>
        <p:spPr>
          <a:xfrm>
            <a:off x="277663" y="1270000"/>
            <a:ext cx="8572501" cy="5149714"/>
          </a:xfrm>
          <a:prstGeom prst="rect">
            <a:avLst/>
          </a:prstGeom>
        </p:spPr>
        <p:txBody>
          <a:bodyPr>
            <a:normAutofit fontScale="100000" lnSpcReduction="0"/>
          </a:bodyPr>
          <a:lstStyle/>
          <a:p>
            <a:pPr marL="0" indent="0" defTabSz="434340">
              <a:spcBef>
                <a:spcPts val="0"/>
              </a:spcBef>
              <a:buSzTx/>
              <a:buFontTx/>
              <a:buNone/>
              <a:defRPr sz="2280">
                <a:latin typeface="Times New Roman"/>
                <a:ea typeface="Times New Roman"/>
                <a:cs typeface="Times New Roman"/>
                <a:sym typeface="Times New Roman"/>
              </a:defRPr>
            </a:pPr>
            <a:r>
              <a:rPr b="1"/>
              <a:t>Both population adjustment and the adjustment of the capital stock happen at about the same rate:</a:t>
            </a:r>
          </a:p>
          <a:p>
            <a:pPr marL="228600" indent="-228600" defTabSz="434340">
              <a:spcBef>
                <a:spcPts val="0"/>
              </a:spcBef>
              <a:buFontTx/>
              <a:defRPr sz="2280">
                <a:latin typeface="Times New Roman"/>
                <a:ea typeface="Times New Roman"/>
                <a:cs typeface="Times New Roman"/>
                <a:sym typeface="Times New Roman"/>
              </a:defRPr>
            </a:pPr>
            <a:r>
              <a:t>What if L</a:t>
            </a:r>
            <a:r>
              <a:rPr baseline="-5999"/>
              <a:t>t</a:t>
            </a:r>
            <a:r>
              <a:t> &lt; L</a:t>
            </a:r>
            <a:r>
              <a:rPr baseline="-5999"/>
              <a:t>t</a:t>
            </a:r>
            <a:r>
              <a:rPr baseline="31999"/>
              <a:t>*mal</a:t>
            </a:r>
            <a:r>
              <a:t> and so y &gt; y</a:t>
            </a:r>
            <a:r>
              <a:rPr baseline="31999"/>
              <a:t>*mal</a:t>
            </a:r>
            <a:r>
              <a:t>? </a:t>
            </a:r>
          </a:p>
          <a:p>
            <a:pPr lvl="1" marL="590550" indent="-228600" defTabSz="434340">
              <a:spcBef>
                <a:spcPts val="0"/>
              </a:spcBef>
              <a:buFontTx/>
              <a:buChar char="•"/>
              <a:defRPr sz="2280">
                <a:latin typeface="Times New Roman"/>
                <a:ea typeface="Times New Roman"/>
                <a:cs typeface="Times New Roman"/>
                <a:sym typeface="Times New Roman"/>
              </a:defRPr>
            </a:pPr>
            <a:r>
              <a:t>Population growth n is high…</a:t>
            </a:r>
          </a:p>
          <a:p>
            <a:pPr lvl="1" marL="590550" indent="-228600" defTabSz="434340">
              <a:spcBef>
                <a:spcPts val="0"/>
              </a:spcBef>
              <a:buFontTx/>
              <a:buChar char="•"/>
              <a:defRPr sz="2280">
                <a:latin typeface="Times New Roman"/>
                <a:ea typeface="Times New Roman"/>
                <a:cs typeface="Times New Roman"/>
                <a:sym typeface="Times New Roman"/>
              </a:defRPr>
            </a:pPr>
            <a:r>
              <a:t>So E declines…</a:t>
            </a:r>
          </a:p>
          <a:p>
            <a:pPr lvl="1" marL="590550" indent="-228600" defTabSz="434340">
              <a:spcBef>
                <a:spcPts val="0"/>
              </a:spcBef>
              <a:buFontTx/>
              <a:buChar char="•"/>
              <a:defRPr sz="2280">
                <a:latin typeface="Times New Roman"/>
                <a:ea typeface="Times New Roman"/>
                <a:cs typeface="Times New Roman"/>
                <a:sym typeface="Times New Roman"/>
              </a:defRPr>
            </a:pPr>
            <a:r>
              <a:t>And thus y falls—how fast depends on β/γ…</a:t>
            </a:r>
          </a:p>
          <a:p>
            <a:pPr lvl="2" marL="952500" indent="-228600" defTabSz="434340">
              <a:spcBef>
                <a:spcPts val="0"/>
              </a:spcBef>
              <a:buFontTx/>
              <a:defRPr sz="2280">
                <a:latin typeface="Times New Roman"/>
                <a:ea typeface="Times New Roman"/>
                <a:cs typeface="Times New Roman"/>
                <a:sym typeface="Times New Roman"/>
              </a:defRPr>
            </a:pPr>
            <a:r>
              <a:t>Complications to dynamics as κ falls and then rises…</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https://nbviewer.jupyter.org/github/braddelong/LS2019/blob/master/2019-09-06-210a-ancient-intro.ipynb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https://github/braddelong/LS2019/blob/master/2019-09-06-210a-ancient-intro.ipynb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https://github.com/braddelong/LS2019/blob/master/2019-08-17-Ancient_Economies.ipynb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https://github.com/braddelong/long-form-drafts/blob/master/malthusian_convergence.ipynb</a:t>
            </a:r>
            <a:r>
              <a:t>&gt;</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Changeup Review: Solow Model Essential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Changeup Review: Solow Model Essentials</a:t>
            </a:r>
          </a:p>
        </p:txBody>
      </p:sp>
      <p:sp>
        <p:nvSpPr>
          <p:cNvPr id="125" name="Lecture Notes: &lt;https://www.bradford-delong.com/2020/01/lecture-notes-the-solow-growth-model-the-history-of-economic-growth-econ-135.html&gt;…"/>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370331">
              <a:spcBef>
                <a:spcPts val="900"/>
              </a:spcBef>
              <a:buSzTx/>
              <a:buFontTx/>
              <a:buNone/>
              <a:defRPr b="1" sz="1944">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a:p>
            <a:pPr marL="0" indent="0" defTabSz="370331">
              <a:spcBef>
                <a:spcPts val="900"/>
              </a:spcBef>
              <a:buSzTx/>
              <a:buFontTx/>
              <a:buNone/>
              <a:defRPr sz="1944">
                <a:latin typeface="Times New Roman"/>
                <a:ea typeface="Times New Roman"/>
                <a:cs typeface="Times New Roman"/>
                <a:sym typeface="Times New Roman"/>
              </a:defRPr>
            </a:pPr>
            <a:r>
              <a:rPr b="1"/>
              <a:t>Let's assume three things about the relationship between an economy's resources and the total output it produces and income it generates</a:t>
            </a:r>
            <a:r>
              <a:t>:</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A proportional increase in the economy's capital intensity </a:t>
            </a:r>
            <a:r>
              <a:rPr b="1"/>
              <a:t>κ</a:t>
            </a:r>
            <a:r>
              <a:t>, measured by the capital stock divided by total production κ = </a:t>
            </a:r>
            <a:r>
              <a:rPr b="1"/>
              <a:t>K/Y</a:t>
            </a:r>
            <a:r>
              <a:t>, will carry with it the same (smaller) proportional increase in income and production Y no matter how rich and productive the economy is. A 1% increase in capital intensity will always increase income and production by the same proportional amount </a:t>
            </a:r>
            <a:r>
              <a:rPr b="1"/>
              <a:t>θ</a:t>
            </a:r>
            <a:r>
              <a:t>. </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If two economies have the same capital intensity, defined as the same capital-output ratio </a:t>
            </a:r>
            <a:r>
              <a:rPr b="1"/>
              <a:t>κ</a:t>
            </a:r>
            <a:r>
              <a:t>, and have the same level of technology- and organization-driven efficiency-of-labor </a:t>
            </a:r>
            <a:r>
              <a:rPr b="1"/>
              <a:t>E</a:t>
            </a:r>
            <a:r>
              <a:t>, then the ratio of their levels of income and output will be equal to the ratio of their labor forces </a:t>
            </a:r>
            <a:r>
              <a:rPr b="1"/>
              <a:t>L</a:t>
            </a:r>
            <a:r>
              <a:t>.</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If two economies have the same capital intensity, defined as the same capital-output ratio </a:t>
            </a:r>
            <a:r>
              <a:rPr b="1"/>
              <a:t>κ</a:t>
            </a:r>
            <a:r>
              <a:t>, and have the same labor forces </a:t>
            </a:r>
            <a:r>
              <a:rPr b="1"/>
              <a:t>L</a:t>
            </a:r>
            <a:r>
              <a:t>, then the ratio of their levels of income and output will be equal to the ratio of their technology- and organization-driven efficiencies-of-labor </a:t>
            </a:r>
            <a:r>
              <a:rPr b="1"/>
              <a:t>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Solow Model Basics: Notes"/>
          <p:cNvSpPr txBox="1"/>
          <p:nvPr>
            <p:ph type="title" idx="4294967295"/>
          </p:nvPr>
        </p:nvSpPr>
        <p:spPr>
          <a:xfrm>
            <a:off x="277663" y="-1"/>
            <a:ext cx="8572501" cy="1270001"/>
          </a:xfrm>
          <a:prstGeom prst="rect">
            <a:avLst/>
          </a:prstGeom>
        </p:spPr>
        <p:txBody>
          <a:bodyPr>
            <a:normAutofit fontScale="100000" lnSpcReduction="0"/>
          </a:bodyPr>
          <a:lstStyle>
            <a:lvl1pPr defTabSz="388620">
              <a:defRPr sz="5100">
                <a:solidFill>
                  <a:srgbClr val="000080"/>
                </a:solidFill>
              </a:defRPr>
            </a:lvl1pPr>
          </a:lstStyle>
          <a:p>
            <a:pPr/>
            <a:r>
              <a:t>Solow Model Basics: Notes</a:t>
            </a:r>
          </a:p>
        </p:txBody>
      </p:sp>
      <p:sp>
        <p:nvSpPr>
          <p:cNvPr id="128" name="The code in the nbViewer documents is static. But you should also look at:…"/>
          <p:cNvSpPr txBox="1"/>
          <p:nvPr>
            <p:ph type="body" idx="4294967295"/>
          </p:nvPr>
        </p:nvSpPr>
        <p:spPr>
          <a:xfrm>
            <a:off x="277663" y="2178197"/>
            <a:ext cx="8572501" cy="4489303"/>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The code in the nbViewer documents is static. But you should also look at</a:t>
            </a:r>
            <a:r>
              <a: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http://datahub.berkeley.edu/user-redirect/interact?account=braddelong&amp;repo=long-form-drafts&amp;branch=master&amp;path=solow-model-2-basics.ipynb</a:t>
            </a:r>
            <a:r>
              <a:t>&gt;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http://datahub.berkeley.edu/user-redirect/interact?account=braddelong&amp;repo=long-form-drafts&amp;branch=master&amp;path=solow-model-3-growing.ipynb</a:t>
            </a:r>
            <a:r>
              <a:t>&gt;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http://datahub.berkeley.edu/user-redirect/interact?account=braddelong&amp;repo=long-form-drafts&amp;branch=master&amp;path=solow-model-4-using.ipynb</a:t>
            </a:r>
            <a:r>
              <a:t>&gt;</a:t>
            </a:r>
          </a:p>
        </p:txBody>
      </p:sp>
      <p:pic>
        <p:nvPicPr>
          <p:cNvPr id="129" name="Image" descr="Image"/>
          <p:cNvPicPr>
            <a:picLocks noChangeAspect="1"/>
          </p:cNvPicPr>
          <p:nvPr/>
        </p:nvPicPr>
        <p:blipFill>
          <a:blip r:embed="rId5">
            <a:extLst/>
          </a:blip>
          <a:stretch>
            <a:fillRect/>
          </a:stretch>
        </p:blipFill>
        <p:spPr>
          <a:xfrm>
            <a:off x="277663" y="1270000"/>
            <a:ext cx="8305801" cy="8255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The Rest of the Model: Growth Rat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The Rest of the Model: Growth Rates</a:t>
            </a:r>
          </a:p>
        </p:txBody>
      </p:sp>
      <p:sp>
        <p:nvSpPr>
          <p:cNvPr id="132" name="Variables change over time:…"/>
          <p:cNvSpPr txBox="1"/>
          <p:nvPr>
            <p:ph type="body" idx="4294967295"/>
          </p:nvPr>
        </p:nvSpPr>
        <p:spPr>
          <a:xfrm>
            <a:off x="277663" y="2110104"/>
            <a:ext cx="8572501" cy="4557396"/>
          </a:xfrm>
          <a:prstGeom prst="rect">
            <a:avLst/>
          </a:prstGeom>
        </p:spPr>
        <p:txBody>
          <a:bodyPr>
            <a:normAutofit fontScale="100000" lnSpcReduction="0"/>
          </a:bodyPr>
          <a:lstStyle/>
          <a:p>
            <a:pPr marL="0" indent="0" defTabSz="425195">
              <a:spcBef>
                <a:spcPts val="1100"/>
              </a:spcBef>
              <a:buSzTx/>
              <a:buFontTx/>
              <a:buNone/>
              <a:defRPr b="1" sz="2232">
                <a:latin typeface="Times New Roman"/>
                <a:ea typeface="Times New Roman"/>
                <a:cs typeface="Times New Roman"/>
                <a:sym typeface="Times New Roman"/>
              </a:defRPr>
            </a:pPr>
            <a:r>
              <a:t>Variables change over time:</a:t>
            </a:r>
          </a:p>
          <a:p>
            <a:pPr marL="223787" indent="-223787" defTabSz="425195">
              <a:spcBef>
                <a:spcPts val="1100"/>
              </a:spcBef>
              <a:buFontTx/>
              <a:defRPr sz="2232">
                <a:latin typeface="Times New Roman"/>
                <a:ea typeface="Times New Roman"/>
                <a:cs typeface="Times New Roman"/>
                <a:sym typeface="Times New Roman"/>
              </a:defRPr>
            </a:pPr>
            <a:r>
              <a:t>growth of labor g</a:t>
            </a:r>
            <a:r>
              <a:rPr baseline="-5999"/>
              <a:t>L</a:t>
            </a:r>
            <a:r>
              <a:t>: proportional at a constant n (for now)</a:t>
            </a:r>
          </a:p>
          <a:p>
            <a:pPr marL="223787" indent="-223787" defTabSz="425195">
              <a:spcBef>
                <a:spcPts val="1100"/>
              </a:spcBef>
              <a:buFontTx/>
              <a:defRPr sz="2232">
                <a:latin typeface="Times New Roman"/>
                <a:ea typeface="Times New Roman"/>
                <a:cs typeface="Times New Roman"/>
                <a:sym typeface="Times New Roman"/>
              </a:defRPr>
            </a:pPr>
            <a:r>
              <a:t>growth of labor efficiency g</a:t>
            </a:r>
            <a:r>
              <a:rPr baseline="-5999"/>
              <a:t>E</a:t>
            </a:r>
            <a:r>
              <a:t>: proportional at a constant g (for now)</a:t>
            </a:r>
          </a:p>
          <a:p>
            <a:pPr marL="223787" indent="-223787" defTabSz="425195">
              <a:spcBef>
                <a:spcPts val="1100"/>
              </a:spcBef>
              <a:buFontTx/>
              <a:defRPr sz="2232">
                <a:latin typeface="Times New Roman"/>
                <a:ea typeface="Times New Roman"/>
                <a:cs typeface="Times New Roman"/>
                <a:sym typeface="Times New Roman"/>
              </a:defRPr>
            </a:pPr>
            <a:r>
              <a:t>rate of change of capital: savings minus depreciation</a:t>
            </a:r>
          </a:p>
          <a:p>
            <a:pPr lvl="1" marL="578117" indent="-223787" defTabSz="425195">
              <a:spcBef>
                <a:spcPts val="1100"/>
              </a:spcBef>
              <a:buFontTx/>
              <a:buChar char="•"/>
              <a:defRPr sz="2232">
                <a:latin typeface="Times New Roman"/>
                <a:ea typeface="Times New Roman"/>
                <a:cs typeface="Times New Roman"/>
                <a:sym typeface="Times New Roman"/>
              </a:defRPr>
            </a:pPr>
            <a:r>
              <a:t>growth of capital g</a:t>
            </a:r>
            <a:r>
              <a:rPr baseline="-5999"/>
              <a:t>K</a:t>
            </a:r>
            <a:r>
              <a:t> = s/κ-δ</a:t>
            </a:r>
          </a:p>
          <a:p>
            <a:pPr marL="223787" indent="-223787" defTabSz="425195">
              <a:spcBef>
                <a:spcPts val="1100"/>
              </a:spcBef>
              <a:buFontTx/>
              <a:defRPr sz="2232">
                <a:latin typeface="Times New Roman"/>
                <a:ea typeface="Times New Roman"/>
                <a:cs typeface="Times New Roman"/>
                <a:sym typeface="Times New Roman"/>
              </a:defRPr>
            </a:pPr>
            <a:r>
              <a:t>What do these mean?</a:t>
            </a:r>
          </a:p>
          <a:p>
            <a:pPr marL="223787" indent="-223787" defTabSz="425195">
              <a:spcBef>
                <a:spcPts val="1100"/>
              </a:spcBef>
              <a:buFontTx/>
              <a:defRPr sz="2232">
                <a:latin typeface="Times New Roman"/>
                <a:ea typeface="Times New Roman"/>
                <a:cs typeface="Times New Roman"/>
                <a:sym typeface="Times New Roman"/>
              </a:defRPr>
            </a:pPr>
          </a:p>
          <a:p>
            <a:pPr marL="223787" indent="-223787" defTabSz="425195">
              <a:spcBef>
                <a:spcPts val="1100"/>
              </a:spcBef>
              <a:buFontTx/>
              <a:defRPr sz="2232">
                <a:latin typeface="Times New Roman"/>
                <a:ea typeface="Times New Roman"/>
                <a:cs typeface="Times New Roman"/>
                <a:sym typeface="Times New Roman"/>
              </a:defRPr>
            </a:pPr>
          </a:p>
          <a:p>
            <a:pPr marL="0" indent="0" defTabSz="425195">
              <a:spcBef>
                <a:spcPts val="1100"/>
              </a:spcBef>
              <a:buSzTx/>
              <a:buFontTx/>
              <a:buNone/>
              <a:defRPr b="1" sz="2232">
                <a:latin typeface="Times New Roman"/>
                <a:ea typeface="Times New Roman"/>
                <a:cs typeface="Times New Roman"/>
                <a:sym typeface="Times New Roman"/>
              </a:defRPr>
            </a:pPr>
            <a:r>
              <a:t>Now let’s look at the rate of change of capital-intensity κ as a function of the level of capital-intensity κ, for constant n, g, s, δ, and θ…</a:t>
            </a:r>
          </a:p>
        </p:txBody>
      </p:sp>
      <p:pic>
        <p:nvPicPr>
          <p:cNvPr id="133" name="Image" descr="Image"/>
          <p:cNvPicPr>
            <a:picLocks noChangeAspect="1"/>
          </p:cNvPicPr>
          <p:nvPr/>
        </p:nvPicPr>
        <p:blipFill>
          <a:blip r:embed="rId2">
            <a:extLst/>
          </a:blip>
          <a:stretch>
            <a:fillRect/>
          </a:stretch>
        </p:blipFill>
        <p:spPr>
          <a:xfrm>
            <a:off x="470299" y="1266289"/>
            <a:ext cx="1168401" cy="558801"/>
          </a:xfrm>
          <a:prstGeom prst="rect">
            <a:avLst/>
          </a:prstGeom>
          <a:ln w="12700">
            <a:miter lim="400000"/>
          </a:ln>
        </p:spPr>
      </p:pic>
      <p:pic>
        <p:nvPicPr>
          <p:cNvPr id="134" name="Image" descr="Image"/>
          <p:cNvPicPr>
            <a:picLocks noChangeAspect="1"/>
          </p:cNvPicPr>
          <p:nvPr/>
        </p:nvPicPr>
        <p:blipFill>
          <a:blip r:embed="rId3">
            <a:extLst/>
          </a:blip>
          <a:stretch>
            <a:fillRect/>
          </a:stretch>
        </p:blipFill>
        <p:spPr>
          <a:xfrm>
            <a:off x="2440902" y="1228189"/>
            <a:ext cx="1981201" cy="596901"/>
          </a:xfrm>
          <a:prstGeom prst="rect">
            <a:avLst/>
          </a:prstGeom>
          <a:ln w="12700">
            <a:miter lim="400000"/>
          </a:ln>
        </p:spPr>
      </p:pic>
      <p:pic>
        <p:nvPicPr>
          <p:cNvPr id="135" name="Image" descr="Image"/>
          <p:cNvPicPr>
            <a:picLocks noChangeAspect="1"/>
          </p:cNvPicPr>
          <p:nvPr/>
        </p:nvPicPr>
        <p:blipFill>
          <a:blip r:embed="rId4">
            <a:extLst/>
          </a:blip>
          <a:stretch>
            <a:fillRect/>
          </a:stretch>
        </p:blipFill>
        <p:spPr>
          <a:xfrm>
            <a:off x="5421163" y="1228189"/>
            <a:ext cx="3429001" cy="546101"/>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olving the Model"/>
          <p:cNvSpPr txBox="1"/>
          <p:nvPr>
            <p:ph type="title" idx="4294967295"/>
          </p:nvPr>
        </p:nvSpPr>
        <p:spPr>
          <a:xfrm>
            <a:off x="277663" y="-1"/>
            <a:ext cx="8572501" cy="1270001"/>
          </a:xfrm>
          <a:prstGeom prst="rect">
            <a:avLst/>
          </a:prstGeom>
        </p:spPr>
        <p:txBody>
          <a:bodyPr>
            <a:normAutofit fontScale="100000" lnSpcReduction="0"/>
          </a:bodyPr>
          <a:lstStyle>
            <a:lvl1pPr>
              <a:defRPr sz="7200">
                <a:solidFill>
                  <a:srgbClr val="000080"/>
                </a:solidFill>
              </a:defRPr>
            </a:lvl1pPr>
          </a:lstStyle>
          <a:p>
            <a:pPr/>
            <a:r>
              <a:t>Solving the Model</a:t>
            </a:r>
          </a:p>
        </p:txBody>
      </p:sp>
      <p:pic>
        <p:nvPicPr>
          <p:cNvPr id="138"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Balanced-Growth Equilibrium: Steady-State Capital-Intensity κ*"/>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Balanced-Growth Equilibrium: Steady-State Capital-Intensity κ*</a:t>
            </a:r>
          </a:p>
        </p:txBody>
      </p:sp>
      <p:pic>
        <p:nvPicPr>
          <p:cNvPr id="141" name="Image" descr="Image"/>
          <p:cNvPicPr>
            <a:picLocks noChangeAspect="1"/>
          </p:cNvPicPr>
          <p:nvPr/>
        </p:nvPicPr>
        <p:blipFill>
          <a:blip r:embed="rId2">
            <a:extLst/>
          </a:blip>
          <a:stretch>
            <a:fillRect/>
          </a:stretch>
        </p:blipFill>
        <p:spPr>
          <a:xfrm>
            <a:off x="277663" y="2113756"/>
            <a:ext cx="8699501" cy="3416301"/>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Along the Balanced-Growth Path"/>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Along the Balanced-Growth Path</a:t>
            </a:r>
          </a:p>
        </p:txBody>
      </p:sp>
      <p:sp>
        <p:nvSpPr>
          <p:cNvPr id="144" name="Everything except κ—which is constant—grows at a constant proportional rate: either n, or g, or n+g;…"/>
          <p:cNvSpPr txBox="1"/>
          <p:nvPr>
            <p:ph type="body" sz="half" idx="4294967295"/>
          </p:nvPr>
        </p:nvSpPr>
        <p:spPr>
          <a:xfrm>
            <a:off x="277663" y="1270000"/>
            <a:ext cx="8572501" cy="2292499"/>
          </a:xfrm>
          <a:prstGeom prst="rect">
            <a:avLst/>
          </a:prstGeom>
        </p:spPr>
        <p:txBody>
          <a:bodyPr>
            <a:normAutofit fontScale="100000" lnSpcReduction="0"/>
          </a:bodyPr>
          <a:lstStyle/>
          <a:p>
            <a:pPr marL="0" indent="0">
              <a:spcBef>
                <a:spcPts val="1200"/>
              </a:spcBef>
              <a:buSzTx/>
              <a:buFontTx/>
              <a:buNone/>
              <a:defRPr b="1" sz="2400">
                <a:latin typeface="Times New Roman"/>
                <a:ea typeface="Times New Roman"/>
                <a:cs typeface="Times New Roman"/>
                <a:sym typeface="Times New Roman"/>
              </a:defRPr>
            </a:pPr>
            <a:r>
              <a:t>Everything except κ—which is constant—grows at a constant proportional rate: either n, or g, or n+g;</a:t>
            </a:r>
          </a:p>
          <a:p>
            <a:pPr marL="240631" indent="-240631">
              <a:spcBef>
                <a:spcPts val="1200"/>
              </a:spcBef>
              <a:buFontTx/>
              <a:defRPr sz="2400">
                <a:latin typeface="Times New Roman"/>
                <a:ea typeface="Times New Roman"/>
                <a:cs typeface="Times New Roman"/>
                <a:sym typeface="Times New Roman"/>
              </a:defRPr>
            </a:pPr>
            <a:r>
              <a:t>Labor force L grows at n</a:t>
            </a:r>
          </a:p>
          <a:p>
            <a:pPr marL="240631" indent="-240631">
              <a:spcBef>
                <a:spcPts val="1200"/>
              </a:spcBef>
              <a:buFontTx/>
              <a:defRPr sz="2400">
                <a:latin typeface="Times New Roman"/>
                <a:ea typeface="Times New Roman"/>
                <a:cs typeface="Times New Roman"/>
                <a:sym typeface="Times New Roman"/>
              </a:defRPr>
            </a:pPr>
            <a:r>
              <a:t>Income per worker y and the efficiency of labor E grow at g</a:t>
            </a:r>
          </a:p>
          <a:p>
            <a:pPr marL="240631" indent="-240631">
              <a:spcBef>
                <a:spcPts val="1200"/>
              </a:spcBef>
              <a:buFontTx/>
              <a:defRPr sz="2400">
                <a:latin typeface="Times New Roman"/>
                <a:ea typeface="Times New Roman"/>
                <a:cs typeface="Times New Roman"/>
                <a:sym typeface="Times New Roman"/>
              </a:defRPr>
            </a:pPr>
            <a:r>
              <a:t>Total income Y and the capital stock K grow at n+g</a:t>
            </a:r>
          </a:p>
        </p:txBody>
      </p:sp>
      <p:pic>
        <p:nvPicPr>
          <p:cNvPr id="145" name="Image" descr="Image"/>
          <p:cNvPicPr>
            <a:picLocks noChangeAspect="1"/>
          </p:cNvPicPr>
          <p:nvPr/>
        </p:nvPicPr>
        <p:blipFill>
          <a:blip r:embed="rId2">
            <a:extLst/>
          </a:blip>
          <a:stretch>
            <a:fillRect/>
          </a:stretch>
        </p:blipFill>
        <p:spPr>
          <a:xfrm>
            <a:off x="865672" y="3650734"/>
            <a:ext cx="7175501" cy="2832101"/>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Changeup Review: 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815"/>
            </a:lvl1pPr>
          </a:lstStyle>
          <a:p>
            <a:pPr/>
            <a:r>
              <a:t>Changeup Review: One Table: Average Global Numbers</a:t>
            </a:r>
          </a:p>
        </p:txBody>
      </p:sp>
      <p:pic>
        <p:nvPicPr>
          <p:cNvPr id="43" name="Image" descr="Image"/>
          <p:cNvPicPr>
            <a:picLocks noChangeAspect="1"/>
          </p:cNvPicPr>
          <p:nvPr/>
        </p:nvPicPr>
        <p:blipFill>
          <a:blip r:embed="rId2">
            <a:extLst/>
          </a:blip>
          <a:stretch>
            <a:fillRect/>
          </a:stretch>
        </p:blipFill>
        <p:spPr>
          <a:xfrm>
            <a:off x="277663" y="1270000"/>
            <a:ext cx="5130801" cy="4470400"/>
          </a:xfrm>
          <a:prstGeom prst="rect">
            <a:avLst/>
          </a:prstGeom>
          <a:ln w="12700">
            <a:miter lim="400000"/>
          </a:ln>
        </p:spPr>
      </p:pic>
      <p:sp>
        <p:nvSpPr>
          <p:cNvPr id="44" name="J. Bradford DeLong brad.delong@gmail.com 2020-01-18 &lt;https://www.icloud.com/keynote/0SdT7FNHq2y3FcaD2KU9zRrxg&gt;"/>
          <p:cNvSpPr txBox="1"/>
          <p:nvPr/>
        </p:nvSpPr>
        <p:spPr>
          <a:xfrm>
            <a:off x="0" y="6207759"/>
            <a:ext cx="885016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3" invalidUrl="" action="" tgtFrame="" tooltip="" history="1" highlightClick="0" endSnd="0"/>
              </a:rPr>
              <a:t>brad.delong@gmail.com</a:t>
            </a:r>
            <a:r>
              <a:t> 2020-01-18 &lt;</a:t>
            </a:r>
            <a:r>
              <a:rPr u="sng">
                <a:solidFill>
                  <a:srgbClr val="0000FF"/>
                </a:solidFill>
                <a:uFill>
                  <a:solidFill>
                    <a:srgbClr val="0000FF"/>
                  </a:solidFill>
                </a:uFill>
                <a:hlinkClick r:id="rId4" invalidUrl="" action="" tgtFrame="" tooltip="" history="1" highlightClick="0" endSnd="0"/>
              </a:rPr>
              <a:t>https://www.icloud.com/keynote/0SdT7FNHq2y3FcaD2KU9zRrxg</a:t>
            </a:r>
            <a:r>
              <a:t>&gt;</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Convergence to Steady-State Capital-Intens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Convergence to Steady-State Capital-Intensity</a:t>
            </a:r>
          </a:p>
        </p:txBody>
      </p:sp>
      <p:pic>
        <p:nvPicPr>
          <p:cNvPr id="148" name="Image" descr="Image"/>
          <p:cNvPicPr>
            <a:picLocks noChangeAspect="1"/>
          </p:cNvPicPr>
          <p:nvPr/>
        </p:nvPicPr>
        <p:blipFill>
          <a:blip r:embed="rId2">
            <a:extLst/>
          </a:blip>
          <a:stretch>
            <a:fillRect/>
          </a:stretch>
        </p:blipFill>
        <p:spPr>
          <a:xfrm>
            <a:off x="277663" y="1579067"/>
            <a:ext cx="8661401" cy="4673601"/>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Catch Our Breath…"/>
          <p:cNvSpPr txBox="1"/>
          <p:nvPr>
            <p:ph type="title"/>
          </p:nvPr>
        </p:nvSpPr>
        <p:spPr>
          <a:xfrm>
            <a:off x="276457" y="-1"/>
            <a:ext cx="8572501" cy="1270001"/>
          </a:xfrm>
          <a:prstGeom prst="rect">
            <a:avLst/>
          </a:prstGeom>
        </p:spPr>
        <p:txBody>
          <a:bodyPr/>
          <a:lstStyle/>
          <a:p>
            <a:pPr/>
            <a:r>
              <a:t>Catch Our Breath…</a:t>
            </a:r>
          </a:p>
        </p:txBody>
      </p:sp>
      <p:sp>
        <p:nvSpPr>
          <p:cNvPr id="151"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52" name="Image" descr="Image"/>
          <p:cNvPicPr>
            <a:picLocks noChangeAspect="1"/>
          </p:cNvPicPr>
          <p:nvPr/>
        </p:nvPicPr>
        <p:blipFill>
          <a:blip r:embed="rId2">
            <a:extLst/>
          </a:blip>
          <a:stretch>
            <a:fillRect/>
          </a:stretch>
        </p:blipFill>
        <p:spPr>
          <a:xfrm>
            <a:off x="4086457" y="1270000"/>
            <a:ext cx="4762501" cy="4762500"/>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Solow-Malthus Model Application"/>
          <p:cNvSpPr txBox="1"/>
          <p:nvPr>
            <p:ph type="title" idx="4294967295"/>
          </p:nvPr>
        </p:nvSpPr>
        <p:spPr>
          <a:xfrm>
            <a:off x="277663" y="-1"/>
            <a:ext cx="8572501" cy="1270001"/>
          </a:xfrm>
          <a:prstGeom prst="rect">
            <a:avLst/>
          </a:prstGeom>
        </p:spPr>
        <p:txBody>
          <a:bodyPr>
            <a:normAutofit fontScale="100000" lnSpcReduction="0"/>
          </a:bodyPr>
          <a:lstStyle>
            <a:lvl1pPr defTabSz="315468">
              <a:defRPr sz="4140"/>
            </a:lvl1pPr>
          </a:lstStyle>
          <a:p>
            <a:pPr/>
            <a:r>
              <a:t>Solow-Malthus Model Application</a:t>
            </a:r>
          </a:p>
        </p:txBody>
      </p:sp>
      <p:sp>
        <p:nvSpPr>
          <p:cNvPr id="155"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52627">
              <a:spcBef>
                <a:spcPts val="1100"/>
              </a:spcBef>
              <a:buSzTx/>
              <a:buFontTx/>
              <a:buNone/>
              <a:defRPr sz="2376">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38225" indent="-238225" defTabSz="452627">
              <a:spcBef>
                <a:spcPts val="1100"/>
              </a:spcBef>
              <a:buFontTx/>
              <a:defRPr sz="2376">
                <a:latin typeface="Times New Roman"/>
                <a:ea typeface="Times New Roman"/>
                <a:cs typeface="Times New Roman"/>
                <a:sym typeface="Times New Roman"/>
              </a:defRPr>
            </a:pPr>
            <a:r>
              <a:t>Yet we also had “efflorescences”</a:t>
            </a:r>
          </a:p>
          <a:p>
            <a:pPr marL="238225" indent="-238225" defTabSz="452627">
              <a:spcBef>
                <a:spcPts val="1100"/>
              </a:spcBef>
              <a:buFontTx/>
              <a:defRPr sz="2376">
                <a:latin typeface="Times New Roman"/>
                <a:ea typeface="Times New Roman"/>
                <a:cs typeface="Times New Roman"/>
                <a:sym typeface="Times New Roman"/>
              </a:defRPr>
            </a:pPr>
            <a:r>
              <a:t>Yet efflorescences are then followed by declines—not by leveling-up elsewhere</a:t>
            </a:r>
          </a:p>
          <a:p>
            <a:pPr lvl="1" marL="615415" indent="-238225" defTabSz="452627">
              <a:spcBef>
                <a:spcPts val="1100"/>
              </a:spcBef>
              <a:buFontTx/>
              <a:buChar char="•"/>
              <a:defRPr sz="2376">
                <a:latin typeface="Times New Roman"/>
                <a:ea typeface="Times New Roman"/>
                <a:cs typeface="Times New Roman"/>
                <a:sym typeface="Times New Roman"/>
              </a:defRPr>
            </a:pPr>
            <a:r>
              <a:t>The Iron Age dark age</a:t>
            </a:r>
          </a:p>
          <a:p>
            <a:pPr lvl="1" marL="615415" indent="-238225" defTabSz="452627">
              <a:spcBef>
                <a:spcPts val="1100"/>
              </a:spcBef>
              <a:buFontTx/>
              <a:buChar char="•"/>
              <a:defRPr sz="2376">
                <a:latin typeface="Times New Roman"/>
                <a:ea typeface="Times New Roman"/>
                <a:cs typeface="Times New Roman"/>
                <a:sym typeface="Times New Roman"/>
              </a:defRPr>
            </a:pPr>
            <a:r>
              <a:t>The fall of the Roman Empire (and of the Han dynasty)</a:t>
            </a:r>
          </a:p>
          <a:p>
            <a:pPr lvl="1" marL="615415" indent="-238225" defTabSz="452627">
              <a:spcBef>
                <a:spcPts val="1100"/>
              </a:spcBef>
              <a:buFontTx/>
              <a:buChar char="•"/>
              <a:defRPr sz="2376">
                <a:latin typeface="Times New Roman"/>
                <a:ea typeface="Times New Roman"/>
                <a:cs typeface="Times New Roman"/>
                <a:sym typeface="Times New Roman"/>
              </a:defRPr>
            </a:pPr>
            <a:r>
              <a:t>Babylon:</a:t>
            </a:r>
          </a:p>
          <a:p>
            <a:pPr lvl="1" marL="615415" indent="-238225" defTabSz="452627">
              <a:spcBef>
                <a:spcPts val="1100"/>
              </a:spcBef>
              <a:buFontTx/>
              <a:buChar char="•"/>
              <a:defRPr sz="2376">
                <a:latin typeface="Times New Roman"/>
                <a:ea typeface="Times New Roman"/>
                <a:cs typeface="Times New Roman"/>
                <a:sym typeface="Times New Roman"/>
              </a:defRPr>
            </a:pPr>
            <a:r>
              <a:t>Baghdad</a:t>
            </a:r>
          </a:p>
          <a:p>
            <a:pPr lvl="1" marL="615415" indent="-238225" defTabSz="452627">
              <a:spcBef>
                <a:spcPts val="1100"/>
              </a:spcBef>
              <a:buFontTx/>
              <a:buChar char="•"/>
              <a:defRPr sz="2376">
                <a:latin typeface="Times New Roman"/>
                <a:ea typeface="Times New Roman"/>
                <a:cs typeface="Times New Roman"/>
                <a:sym typeface="Times New Roman"/>
              </a:defRPr>
            </a:pPr>
            <a:r>
              <a:t>The Maya</a:t>
            </a:r>
          </a:p>
          <a:p>
            <a:pPr lvl="1" marL="615415" indent="-238225" defTabSz="452627">
              <a:spcBef>
                <a:spcPts val="1100"/>
              </a:spcBef>
              <a:buFontTx/>
              <a:buChar char="•"/>
              <a:defRPr sz="2376">
                <a:latin typeface="Times New Roman"/>
                <a:ea typeface="Times New Roman"/>
                <a:cs typeface="Times New Roman"/>
                <a:sym typeface="Times New Roman"/>
              </a:defRPr>
            </a:pPr>
            <a:r>
              <a:t>The Black Death, and the conquistadores and their diseases…</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Babylon, “The Gate of the Gods”: Owls and Satyrs and Wild Beasts and Dragons"/>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Babylon, “The Gate of the Gods”: Owls and Satyrs and Wild Beasts and Dragons</a:t>
            </a:r>
          </a:p>
        </p:txBody>
      </p:sp>
      <p:sp>
        <p:nvSpPr>
          <p:cNvPr id="158" name="Isaiah 13:…"/>
          <p:cNvSpPr txBox="1"/>
          <p:nvPr>
            <p:ph type="body" sz="half" idx="4294967295"/>
          </p:nvPr>
        </p:nvSpPr>
        <p:spPr>
          <a:xfrm>
            <a:off x="277663" y="1270000"/>
            <a:ext cx="4042087" cy="5397500"/>
          </a:xfrm>
          <a:prstGeom prst="rect">
            <a:avLst/>
          </a:prstGeom>
        </p:spPr>
        <p:txBody>
          <a:bodyPr>
            <a:normAutofit fontScale="100000" lnSpcReduction="0"/>
          </a:bodyPr>
          <a:lstStyle/>
          <a:p>
            <a:pPr marL="0" indent="0" defTabSz="320039">
              <a:spcBef>
                <a:spcPts val="800"/>
              </a:spcBef>
              <a:buSzTx/>
              <a:buFontTx/>
              <a:buNone/>
              <a:defRPr b="1" sz="1679">
                <a:latin typeface="+mj-lt"/>
                <a:ea typeface="+mj-ea"/>
                <a:cs typeface="+mj-cs"/>
                <a:sym typeface="Helvetica"/>
              </a:defRPr>
            </a:pPr>
            <a:r>
              <a:t>Isaiah 13:</a:t>
            </a:r>
          </a:p>
          <a:p>
            <a:pPr marL="168442" indent="-168442" defTabSz="320039">
              <a:spcBef>
                <a:spcPts val="800"/>
              </a:spcBef>
              <a:buFontTx/>
              <a:defRPr sz="1679">
                <a:latin typeface="Times New Roman"/>
                <a:ea typeface="Times New Roman"/>
                <a:cs typeface="Times New Roman"/>
                <a:sym typeface="Times New Roman"/>
              </a:defRPr>
            </a:pPr>
            <a:r>
              <a:t>“The burden of Babylon, which Isaiah the son of Amoz did see….</a:t>
            </a:r>
          </a:p>
          <a:p>
            <a:pPr marL="168442" indent="-168442" defTabSz="320039">
              <a:spcBef>
                <a:spcPts val="800"/>
              </a:spcBef>
              <a:buFontTx/>
              <a:defRPr sz="1679">
                <a:latin typeface="Times New Roman"/>
                <a:ea typeface="Times New Roman"/>
                <a:cs typeface="Times New Roman"/>
                <a:sym typeface="Times New Roman"/>
              </a:defRPr>
            </a:pPr>
            <a:r>
              <a:t>“Babylon, the glory of kingdoms, the beauty of the Chaldees' excellency, shall be as when God overthrew Sodom and Gomorrah. It shall never be inhabited, neither shall it be dwelt in from generation to generation: neither shall the Arabian pitch tent there; neither shall the shepherds make their fold there. But wild beasts of the desert shall lie there; and their houses shall be full of doleful creatures; and owls shall dwell there, and satyrs shall dance there. </a:t>
            </a:r>
          </a:p>
          <a:p>
            <a:pPr marL="168442" indent="-168442" defTabSz="320039">
              <a:spcBef>
                <a:spcPts val="800"/>
              </a:spcBef>
              <a:buFontTx/>
              <a:defRPr sz="1679">
                <a:latin typeface="Times New Roman"/>
                <a:ea typeface="Times New Roman"/>
                <a:cs typeface="Times New Roman"/>
                <a:sym typeface="Times New Roman"/>
              </a:defRPr>
            </a:pPr>
            <a:r>
              <a:t>“And the wild beasts of the islands shall cry in their desolate houses, and dragons in their pleasant palaces: and her time is near to come, and her days shall not be prolonged…”</a:t>
            </a:r>
          </a:p>
        </p:txBody>
      </p:sp>
      <p:pic>
        <p:nvPicPr>
          <p:cNvPr id="159" name="Image" descr="Image"/>
          <p:cNvPicPr>
            <a:picLocks noChangeAspect="1"/>
          </p:cNvPicPr>
          <p:nvPr/>
        </p:nvPicPr>
        <p:blipFill>
          <a:blip r:embed="rId2">
            <a:extLst/>
          </a:blip>
          <a:stretch>
            <a:fillRect/>
          </a:stretch>
        </p:blipFill>
        <p:spPr>
          <a:xfrm>
            <a:off x="4319749" y="1270000"/>
            <a:ext cx="4375752" cy="5397500"/>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Understanding the Solow-Mathus Equilibrium: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the Solow-Mathus Equilibrium: Prosperity</a:t>
            </a:r>
          </a:p>
        </p:txBody>
      </p:sp>
      <p:sp>
        <p:nvSpPr>
          <p:cNvPr id="162"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63" name="Image" descr="Image"/>
          <p:cNvPicPr>
            <a:picLocks noChangeAspect="1"/>
          </p:cNvPicPr>
          <p:nvPr/>
        </p:nvPicPr>
        <p:blipFill>
          <a:blip r:embed="rId2">
            <a:extLst/>
          </a:blip>
          <a:stretch>
            <a:fillRect/>
          </a:stretch>
        </p:blipFill>
        <p:spPr>
          <a:xfrm>
            <a:off x="874563" y="1244600"/>
            <a:ext cx="7975601" cy="4152900"/>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Understanding the Solow-Malthus Equilibrium: Population and Labor Force"/>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Understanding the Solow-Malthus Equilibrium: Population and Labor Force</a:t>
            </a:r>
          </a:p>
        </p:txBody>
      </p:sp>
      <p:sp>
        <p:nvSpPr>
          <p:cNvPr id="166"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67" name="Image" descr="Image"/>
          <p:cNvPicPr>
            <a:picLocks noChangeAspect="1"/>
          </p:cNvPicPr>
          <p:nvPr/>
        </p:nvPicPr>
        <p:blipFill>
          <a:blip r:embed="rId2">
            <a:extLst/>
          </a:blip>
          <a:stretch>
            <a:fillRect/>
          </a:stretch>
        </p:blipFill>
        <p:spPr>
          <a:xfrm>
            <a:off x="2246562" y="1270000"/>
            <a:ext cx="4915643" cy="3950228"/>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How Does This System React to Shock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How Does This System React to Shocks?</a:t>
            </a:r>
          </a:p>
        </p:txBody>
      </p:sp>
      <p:pic>
        <p:nvPicPr>
          <p:cNvPr id="170" name="Image" descr="Image"/>
          <p:cNvPicPr>
            <a:picLocks noChangeAspect="1"/>
          </p:cNvPicPr>
          <p:nvPr/>
        </p:nvPicPr>
        <p:blipFill>
          <a:blip r:embed="rId2">
            <a:extLst/>
          </a:blip>
          <a:stretch>
            <a:fillRect/>
          </a:stretch>
        </p:blipFill>
        <p:spPr>
          <a:xfrm>
            <a:off x="2017334" y="2286000"/>
            <a:ext cx="4851401" cy="698500"/>
          </a:xfrm>
          <a:prstGeom prst="rect">
            <a:avLst/>
          </a:prstGeom>
          <a:ln w="12700">
            <a:miter lim="400000"/>
          </a:ln>
        </p:spPr>
      </p:pic>
      <p:pic>
        <p:nvPicPr>
          <p:cNvPr id="171" name="Image" descr="Image"/>
          <p:cNvPicPr>
            <a:picLocks noChangeAspect="1"/>
          </p:cNvPicPr>
          <p:nvPr/>
        </p:nvPicPr>
        <p:blipFill>
          <a:blip r:embed="rId3">
            <a:extLst/>
          </a:blip>
          <a:stretch>
            <a:fillRect/>
          </a:stretch>
        </p:blipFill>
        <p:spPr>
          <a:xfrm>
            <a:off x="2017334" y="1701800"/>
            <a:ext cx="4483101" cy="584200"/>
          </a:xfrm>
          <a:prstGeom prst="rect">
            <a:avLst/>
          </a:prstGeom>
          <a:ln w="12700">
            <a:miter lim="400000"/>
          </a:ln>
        </p:spPr>
      </p:pic>
      <p:pic>
        <p:nvPicPr>
          <p:cNvPr id="172" name="Image" descr="Image"/>
          <p:cNvPicPr>
            <a:picLocks noChangeAspect="1"/>
          </p:cNvPicPr>
          <p:nvPr/>
        </p:nvPicPr>
        <p:blipFill>
          <a:blip r:embed="rId4">
            <a:extLst/>
          </a:blip>
          <a:stretch>
            <a:fillRect/>
          </a:stretch>
        </p:blipFill>
        <p:spPr>
          <a:xfrm>
            <a:off x="2017334" y="1270000"/>
            <a:ext cx="1143001" cy="431800"/>
          </a:xfrm>
          <a:prstGeom prst="rect">
            <a:avLst/>
          </a:prstGeom>
          <a:ln w="12700">
            <a:miter lim="400000"/>
          </a:ln>
        </p:spPr>
      </p:pic>
      <p:sp>
        <p:nvSpPr>
          <p:cNvPr id="173" name="Let’s think of some:…"/>
          <p:cNvSpPr txBox="1"/>
          <p:nvPr>
            <p:ph type="body" idx="4294967295"/>
          </p:nvPr>
        </p:nvSpPr>
        <p:spPr>
          <a:xfrm>
            <a:off x="277663" y="2984500"/>
            <a:ext cx="8572501" cy="3683000"/>
          </a:xfrm>
          <a:prstGeom prst="rect">
            <a:avLst/>
          </a:prstGeom>
        </p:spPr>
        <p:txBody>
          <a:bodyPr>
            <a:normAutofit fontScale="100000" lnSpcReduction="0"/>
          </a:bodyPr>
          <a:lstStyle/>
          <a:p>
            <a:pPr marL="0" indent="0" defTabSz="388620">
              <a:spcBef>
                <a:spcPts val="1000"/>
              </a:spcBef>
              <a:buSzTx/>
              <a:buFontTx/>
              <a:buNone/>
              <a:defRPr sz="2040">
                <a:latin typeface="Times New Roman"/>
                <a:ea typeface="Times New Roman"/>
                <a:cs typeface="Times New Roman"/>
                <a:sym typeface="Times New Roman"/>
              </a:defRPr>
            </a:pPr>
            <a:r>
              <a:rPr b="1"/>
              <a:t>Let’s think of some:</a:t>
            </a:r>
          </a:p>
          <a:p>
            <a:pPr marL="204536" indent="-204536" defTabSz="388620">
              <a:spcBef>
                <a:spcPts val="1000"/>
              </a:spcBef>
              <a:buFontTx/>
              <a:defRPr sz="2040">
                <a:latin typeface="Times New Roman"/>
                <a:ea typeface="Times New Roman"/>
                <a:cs typeface="Times New Roman"/>
                <a:sym typeface="Times New Roman"/>
              </a:defRPr>
            </a:pPr>
            <a:r>
              <a:t>a sudden major plague...</a:t>
            </a:r>
          </a:p>
          <a:p>
            <a:pPr marL="204536" indent="-204536" defTabSz="388620">
              <a:spcBef>
                <a:spcPts val="1000"/>
              </a:spcBef>
              <a:buFontTx/>
              <a:defRPr sz="2040">
                <a:latin typeface="Times New Roman"/>
                <a:ea typeface="Times New Roman"/>
                <a:cs typeface="Times New Roman"/>
                <a:sym typeface="Times New Roman"/>
              </a:defRPr>
            </a:pPr>
            <a:r>
              <a:t>the rise of a civilization that carries with it norms of property and law and commerce, and thus a rise in 𝑠</a:t>
            </a:r>
          </a:p>
          <a:p>
            <a:pPr marL="204536" indent="-204536" defTabSz="388620">
              <a:spcBef>
                <a:spcPts val="1000"/>
              </a:spcBef>
              <a:buFontTx/>
              <a:defRPr sz="2040">
                <a:latin typeface="Times New Roman"/>
                <a:ea typeface="Times New Roman"/>
                <a:cs typeface="Times New Roman"/>
                <a:sym typeface="Times New Roman"/>
              </a:defRPr>
            </a:pPr>
            <a:r>
              <a:t>the rise of an empire that raises s via the imperial peace and that also creates a rise in the taste for luxuries 𝜙 (and possibly reduces biological subsistence 𝑦</a:t>
            </a:r>
            <a:r>
              <a:rPr baseline="31999"/>
              <a:t>𝑠𝑢𝑏</a:t>
            </a:r>
            <a:r>
              <a:t>)</a:t>
            </a:r>
          </a:p>
          <a:p>
            <a:pPr marL="204536" indent="-204536" defTabSz="388620">
              <a:spcBef>
                <a:spcPts val="1000"/>
              </a:spcBef>
              <a:buFontTx/>
              <a:defRPr sz="2040">
                <a:latin typeface="Times New Roman"/>
                <a:ea typeface="Times New Roman"/>
                <a:cs typeface="Times New Roman"/>
                <a:sym typeface="Times New Roman"/>
              </a:defRPr>
            </a:pPr>
            <a:r>
              <a:t>a shift in the rate of ideas growth </a:t>
            </a:r>
            <a:r>
              <a:rPr i="1"/>
              <a:t>h</a:t>
            </a:r>
            <a:r>
              <a:t>...</a:t>
            </a:r>
          </a:p>
          <a:p>
            <a:pPr marL="204536" indent="-204536" defTabSz="388620">
              <a:spcBef>
                <a:spcPts val="1000"/>
              </a:spcBef>
              <a:buFontTx/>
              <a:defRPr sz="2040">
                <a:latin typeface="Times New Roman"/>
                <a:ea typeface="Times New Roman"/>
                <a:cs typeface="Times New Roman"/>
                <a:sym typeface="Times New Roman"/>
              </a:defRPr>
            </a:pPr>
            <a:r>
              <a:t>a shift in sociology that alters subsistence 𝑦</a:t>
            </a:r>
            <a:r>
              <a:rPr baseline="31999"/>
              <a:t>𝑠𝑢𝑏</a:t>
            </a:r>
            <a:r>
              <a:t>…</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class malthusian”"/>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“class malthusian”</a:t>
            </a:r>
          </a:p>
        </p:txBody>
      </p:sp>
      <p:sp>
        <p:nvSpPr>
          <p:cNvPr id="176" name="Files:…"/>
          <p:cNvSpPr txBox="1"/>
          <p:nvPr>
            <p:ph type="body" sz="quarter" idx="4294967295"/>
          </p:nvPr>
        </p:nvSpPr>
        <p:spPr>
          <a:xfrm>
            <a:off x="277663" y="1270000"/>
            <a:ext cx="4081242" cy="2791201"/>
          </a:xfrm>
          <a:prstGeom prst="rect">
            <a:avLst/>
          </a:prstGeom>
        </p:spPr>
        <p:txBody>
          <a:bodyPr>
            <a:normAutofit fontScale="100000" lnSpcReduction="0"/>
          </a:bodyPr>
          <a:lstStyle/>
          <a:p>
            <a:pPr marL="0" indent="0" defTabSz="352043">
              <a:spcBef>
                <a:spcPts val="900"/>
              </a:spcBef>
              <a:buSzTx/>
              <a:buFontTx/>
              <a:buNone/>
              <a:defRPr b="1" sz="1848">
                <a:latin typeface="Times New Roman"/>
                <a:ea typeface="Times New Roman"/>
                <a:cs typeface="Times New Roman"/>
                <a:sym typeface="Times New Roman"/>
              </a:defRPr>
            </a:pPr>
            <a:r>
              <a:t>Files:</a:t>
            </a:r>
          </a:p>
          <a:p>
            <a:pPr marL="185286" indent="-185286" defTabSz="352043">
              <a:spcBef>
                <a:spcPts val="900"/>
              </a:spcBef>
              <a:buFontTx/>
              <a:defRPr sz="1848">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185286" indent="-185286" defTabSz="352043">
              <a:spcBef>
                <a:spcPts val="900"/>
              </a:spcBef>
              <a:buFontTx/>
              <a:defRPr sz="1848">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http://datahub.berkeley.edu/user-redirect/interact?account=braddelong&amp;repo=LS2019&amp;branch=master&amp;path=2019-10-14-Ancient_Economies.ipynb</a:t>
            </a:r>
            <a:r>
              <a:t>&gt;</a:t>
            </a:r>
          </a:p>
        </p:txBody>
      </p:sp>
      <p:pic>
        <p:nvPicPr>
          <p:cNvPr id="177" name="Image" descr="Image"/>
          <p:cNvPicPr>
            <a:picLocks noChangeAspect="1"/>
          </p:cNvPicPr>
          <p:nvPr/>
        </p:nvPicPr>
        <p:blipFill>
          <a:blip r:embed="rId4">
            <a:extLst/>
          </a:blip>
          <a:stretch>
            <a:fillRect/>
          </a:stretch>
        </p:blipFill>
        <p:spPr>
          <a:xfrm>
            <a:off x="4358904" y="1270000"/>
            <a:ext cx="4491260" cy="2606300"/>
          </a:xfrm>
          <a:prstGeom prst="rect">
            <a:avLst/>
          </a:prstGeom>
          <a:ln w="12700">
            <a:miter lim="400000"/>
          </a:ln>
        </p:spPr>
      </p:pic>
      <p:sp>
        <p:nvSpPr>
          <p:cNvPr id="178" name="What happens to parameters with……"/>
          <p:cNvSpPr txBox="1"/>
          <p:nvPr/>
        </p:nvSpPr>
        <p:spPr>
          <a:xfrm>
            <a:off x="4358904" y="4061200"/>
            <a:ext cx="4491260" cy="26063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88036">
              <a:spcBef>
                <a:spcPts val="700"/>
              </a:spcBef>
              <a:defRPr b="1" sz="1512">
                <a:latin typeface="Times New Roman"/>
                <a:ea typeface="Times New Roman"/>
                <a:cs typeface="Times New Roman"/>
                <a:sym typeface="Times New Roman"/>
              </a:defRPr>
            </a:pPr>
            <a:r>
              <a:t>What happens to parameters with…</a:t>
            </a:r>
          </a:p>
          <a:p>
            <a:pPr marL="151597" indent="-151597" defTabSz="288036">
              <a:spcBef>
                <a:spcPts val="700"/>
              </a:spcBef>
              <a:buSzPct val="100000"/>
              <a:buChar char="•"/>
              <a:defRPr sz="1512">
                <a:latin typeface="Times New Roman"/>
                <a:ea typeface="Times New Roman"/>
                <a:cs typeface="Times New Roman"/>
                <a:sym typeface="Times New Roman"/>
              </a:defRPr>
            </a:pPr>
            <a:r>
              <a:t>…a sudden major plague: </a:t>
            </a:r>
            <a:r>
              <a:rPr b="1"/>
              <a:t>L↓ </a:t>
            </a:r>
            <a:r>
              <a:t>(and</a:t>
            </a:r>
            <a:r>
              <a:rPr b="1"/>
              <a:t> κ↓ </a:t>
            </a:r>
            <a:r>
              <a:t>too</a:t>
            </a:r>
            <a:r>
              <a:rPr b="1"/>
              <a:t>)</a:t>
            </a:r>
          </a:p>
          <a:p>
            <a:pPr marL="151597" indent="-151597" defTabSz="288036">
              <a:spcBef>
                <a:spcPts val="700"/>
              </a:spcBef>
              <a:buSzPct val="100000"/>
              <a:buChar char="•"/>
              <a:defRPr sz="1512">
                <a:latin typeface="Times New Roman"/>
                <a:ea typeface="Times New Roman"/>
                <a:cs typeface="Times New Roman"/>
                <a:sym typeface="Times New Roman"/>
              </a:defRPr>
            </a:pPr>
            <a:r>
              <a:t>…the rise of a civilization that carries with it norms of property and law and commerce: </a:t>
            </a:r>
            <a:r>
              <a:rPr b="1"/>
              <a:t>s</a:t>
            </a:r>
            <a:r>
              <a:t>↑</a:t>
            </a:r>
          </a:p>
          <a:p>
            <a:pPr marL="151597" indent="-151597" defTabSz="288036">
              <a:spcBef>
                <a:spcPts val="700"/>
              </a:spcBef>
              <a:buSzPct val="100000"/>
              <a:buChar char="•"/>
              <a:defRPr sz="1512">
                <a:latin typeface="Times New Roman"/>
                <a:ea typeface="Times New Roman"/>
                <a:cs typeface="Times New Roman"/>
                <a:sym typeface="Times New Roman"/>
              </a:defRPr>
            </a:pPr>
            <a:r>
              <a:t>…the rise of an empire that brings both civilization in the form of an imperial peace, and that also creates a taste for luxuries: </a:t>
            </a:r>
            <a:r>
              <a:rPr b="1"/>
              <a:t>s↑, </a:t>
            </a:r>
            <a:r>
              <a:t>𝜙</a:t>
            </a:r>
            <a:r>
              <a:rPr b="1"/>
              <a:t>↑</a:t>
            </a:r>
            <a:r>
              <a:t>, (and possibly </a:t>
            </a:r>
            <a:r>
              <a:rPr b="1"/>
              <a:t>𝑦</a:t>
            </a:r>
            <a:r>
              <a:rPr b="1" baseline="31999"/>
              <a:t>𝑠𝑢𝑏</a:t>
            </a:r>
            <a:r>
              <a:t>↓ as well)</a:t>
            </a:r>
          </a:p>
          <a:p>
            <a:pPr marL="151597" indent="-151597" defTabSz="288036">
              <a:spcBef>
                <a:spcPts val="700"/>
              </a:spcBef>
              <a:buSzPct val="100000"/>
              <a:buChar char="•"/>
              <a:defRPr sz="1512">
                <a:latin typeface="Times New Roman"/>
                <a:ea typeface="Times New Roman"/>
                <a:cs typeface="Times New Roman"/>
                <a:sym typeface="Times New Roman"/>
              </a:defRPr>
            </a:pPr>
            <a:r>
              <a:t>…a shift in the rate of ideas growth: </a:t>
            </a:r>
            <a:r>
              <a:rPr b="1" i="1"/>
              <a:t>h</a:t>
            </a:r>
            <a:r>
              <a:rPr i="1"/>
              <a:t>↑</a:t>
            </a:r>
          </a:p>
          <a:p>
            <a:pPr marL="151597" indent="-151597" defTabSz="288036">
              <a:spcBef>
                <a:spcPts val="700"/>
              </a:spcBef>
              <a:buSzPct val="100000"/>
              <a:buChar char="•"/>
              <a:defRPr sz="1512">
                <a:latin typeface="Times New Roman"/>
                <a:ea typeface="Times New Roman"/>
                <a:cs typeface="Times New Roman"/>
                <a:sym typeface="Times New Roman"/>
              </a:defRPr>
            </a:pPr>
            <a:r>
              <a:t>…a shift in sociology that alters subsistence: </a:t>
            </a:r>
            <a:r>
              <a:rPr b="1"/>
              <a:t>𝑦</a:t>
            </a:r>
            <a:r>
              <a:rPr b="1" baseline="31999"/>
              <a:t>𝑠𝑢𝑏</a:t>
            </a:r>
            <a:r>
              <a:t>↑ or ↓</a:t>
            </a:r>
          </a:p>
        </p:txBody>
      </p:sp>
      <p:pic>
        <p:nvPicPr>
          <p:cNvPr id="179" name="Image" descr="Image"/>
          <p:cNvPicPr>
            <a:picLocks noChangeAspect="1"/>
          </p:cNvPicPr>
          <p:nvPr/>
        </p:nvPicPr>
        <p:blipFill>
          <a:blip r:embed="rId5">
            <a:extLst/>
          </a:blip>
          <a:stretch>
            <a:fillRect/>
          </a:stretch>
        </p:blipFill>
        <p:spPr>
          <a:xfrm>
            <a:off x="-204937" y="4183636"/>
            <a:ext cx="4491260" cy="478733"/>
          </a:xfrm>
          <a:prstGeom prst="rect">
            <a:avLst/>
          </a:prstGeom>
          <a:ln w="12700">
            <a:miter lim="400000"/>
          </a:ln>
        </p:spPr>
      </p:pic>
      <p:pic>
        <p:nvPicPr>
          <p:cNvPr id="180" name="Image" descr="Image"/>
          <p:cNvPicPr>
            <a:picLocks noChangeAspect="1"/>
          </p:cNvPicPr>
          <p:nvPr/>
        </p:nvPicPr>
        <p:blipFill>
          <a:blip r:embed="rId6">
            <a:extLst/>
          </a:blip>
          <a:stretch>
            <a:fillRect/>
          </a:stretch>
        </p:blipFill>
        <p:spPr>
          <a:xfrm>
            <a:off x="452354" y="4784803"/>
            <a:ext cx="3833969" cy="1882697"/>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teady-State and Along the Transition P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a:t>
            </a:r>
          </a:p>
        </p:txBody>
      </p:sp>
      <p:sp>
        <p:nvSpPr>
          <p:cNvPr id="183" name="The fall of an empir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The fall of an empire:</a:t>
            </a:r>
          </a:p>
          <a:p>
            <a:pPr marL="228600" indent="-228600" defTabSz="434340">
              <a:spcBef>
                <a:spcPts val="110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FontTx/>
              <a:buChar char="•"/>
              <a:defRPr sz="2280">
                <a:latin typeface="Times New Roman"/>
                <a:ea typeface="Times New Roman"/>
                <a:cs typeface="Times New Roman"/>
                <a:sym typeface="Times New Roman"/>
              </a:defRPr>
            </a:pPr>
            <a:r>
              <a:t>A decline in law-and-order that produces a sharp fall in the savings rate: Δs = -0.10</a:t>
            </a:r>
          </a:p>
        </p:txBody>
      </p:sp>
      <p:pic>
        <p:nvPicPr>
          <p:cNvPr id="184" name="Image" descr="Image"/>
          <p:cNvPicPr>
            <a:picLocks noChangeAspect="1"/>
          </p:cNvPicPr>
          <p:nvPr/>
        </p:nvPicPr>
        <p:blipFill>
          <a:blip r:embed="rId3">
            <a:extLst/>
          </a:blip>
          <a:stretch>
            <a:fillRect/>
          </a:stretch>
        </p:blipFill>
        <p:spPr>
          <a:xfrm>
            <a:off x="3933526" y="1270000"/>
            <a:ext cx="4916638" cy="5254477"/>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teady-State and Along the Transition Path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 II</a:t>
            </a:r>
          </a:p>
        </p:txBody>
      </p:sp>
      <p:sp>
        <p:nvSpPr>
          <p:cNvPr id="187" name="A civilization-wide great plagu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A civilization-wide great plague:</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240631" indent="-240631">
              <a:spcBef>
                <a:spcPts val="1200"/>
              </a:spcBef>
              <a:buFontTx/>
              <a:defRPr sz="2400">
                <a:latin typeface="Times New Roman"/>
                <a:ea typeface="Times New Roman"/>
                <a:cs typeface="Times New Roman"/>
                <a:sym typeface="Times New Roman"/>
              </a:defRPr>
            </a:pPr>
            <a:r>
              <a:t>A third of the population is carried off: ΔL = -0.33</a:t>
            </a:r>
          </a:p>
        </p:txBody>
      </p:sp>
      <p:pic>
        <p:nvPicPr>
          <p:cNvPr id="188" name="Image" descr="Image"/>
          <p:cNvPicPr>
            <a:picLocks noChangeAspect="1"/>
          </p:cNvPicPr>
          <p:nvPr/>
        </p:nvPicPr>
        <p:blipFill>
          <a:blip r:embed="rId3">
            <a:extLst/>
          </a:blip>
          <a:stretch>
            <a:fillRect/>
          </a:stretch>
        </p:blipFill>
        <p:spPr>
          <a:xfrm>
            <a:off x="3956076" y="1270000"/>
            <a:ext cx="4894088" cy="5254477"/>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 name="You’ve Seen This Before…"/>
          <p:cNvSpPr txBox="1"/>
          <p:nvPr>
            <p:ph type="title" idx="4294967295"/>
          </p:nvPr>
        </p:nvSpPr>
        <p:spPr>
          <a:xfrm>
            <a:off x="277663" y="-1"/>
            <a:ext cx="8572501" cy="1267124"/>
          </a:xfrm>
          <a:prstGeom prst="rect">
            <a:avLst/>
          </a:prstGeom>
        </p:spPr>
        <p:txBody>
          <a:bodyPr>
            <a:normAutofit fontScale="100000" lnSpcReduction="0"/>
          </a:bodyPr>
          <a:lstStyle>
            <a:lvl1pPr defTabSz="397763">
              <a:defRPr sz="5220">
                <a:solidFill>
                  <a:srgbClr val="000080"/>
                </a:solidFill>
                <a:latin typeface="+mj-lt"/>
                <a:ea typeface="+mj-ea"/>
                <a:cs typeface="+mj-cs"/>
                <a:sym typeface="Helvetica"/>
              </a:defRPr>
            </a:lvl1pPr>
          </a:lstStyle>
          <a:p>
            <a:pPr/>
            <a:r>
              <a:t>You’ve Seen This Before…</a:t>
            </a:r>
          </a:p>
        </p:txBody>
      </p:sp>
      <p:sp>
        <p:nvSpPr>
          <p:cNvPr id="47" name="Approximately what was the growth rate of the human useful-ideas stock between the year 0 and 1500?…"/>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was the growth rate of the human useful-ideas stock between the year 0 and 1500?</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Assignment: Malthusian Economies Pape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Assignment: Malthusian Economies Paper</a:t>
            </a:r>
          </a:p>
        </p:txBody>
      </p:sp>
      <p:sp>
        <p:nvSpPr>
          <p:cNvPr id="191" name="200-300 words; due Feb 1; &lt;https://bcourses.berkeley.edu/courses/1487685/assignments/8065184&gt;…"/>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384047">
              <a:spcBef>
                <a:spcPts val="1000"/>
              </a:spcBef>
              <a:buSzTx/>
              <a:buFontTx/>
              <a:buNone/>
              <a:defRPr sz="2016">
                <a:latin typeface="Times New Roman"/>
                <a:ea typeface="Times New Roman"/>
                <a:cs typeface="Times New Roman"/>
                <a:sym typeface="Times New Roman"/>
              </a:defRPr>
            </a:pPr>
            <a:r>
              <a:rPr b="1"/>
              <a:t>200-300 words; due Feb 1; &lt;</a:t>
            </a:r>
            <a:r>
              <a:rPr b="1" u="sng">
                <a:solidFill>
                  <a:srgbClr val="0000FF"/>
                </a:solidFill>
                <a:uFill>
                  <a:solidFill>
                    <a:srgbClr val="0000FF"/>
                  </a:solidFill>
                </a:uFill>
                <a:hlinkClick r:id="rId2" invalidUrl="" action="" tgtFrame="" tooltip="" history="1" highlightClick="0" endSnd="0"/>
              </a:rPr>
              <a:t>https://bcourses.berkeley.edu/courses/1487685/assignments/8065184</a:t>
            </a:r>
            <a:r>
              <a:rPr b="1"/>
              <a:t>&gt;</a:t>
            </a:r>
          </a:p>
          <a:p>
            <a:pPr marL="202130" indent="-202130" defTabSz="384047">
              <a:spcBef>
                <a:spcPts val="1000"/>
              </a:spcBef>
              <a:buFontTx/>
              <a:defRPr sz="2016">
                <a:latin typeface="Times New Roman"/>
                <a:ea typeface="Times New Roman"/>
                <a:cs typeface="Times New Roman"/>
                <a:sym typeface="Times New Roman"/>
              </a:defRPr>
            </a:pPr>
            <a:r>
              <a:t>UCLA professor Stephen Bainbridge believes that Partha Dasgupta's Economics: A Very Short Introduction is a bad book. He wrote, in his Amazon review:</a:t>
            </a:r>
          </a:p>
          <a:p>
            <a:pPr lvl="1" marL="522170" indent="-202130" defTabSz="384047">
              <a:spcBef>
                <a:spcPts val="1000"/>
              </a:spcBef>
              <a:buFontTx/>
              <a:buChar char="•"/>
              <a:defRPr sz="2016">
                <a:latin typeface="Times New Roman"/>
                <a:ea typeface="Times New Roman"/>
                <a:cs typeface="Times New Roman"/>
                <a:sym typeface="Times New Roman"/>
              </a:defRPr>
            </a:pPr>
            <a:r>
              <a:t>1.0 out of 5 stars: Very disappointing, September 25, 2007: By Stephen M. Bainbridge: "If you're looking for a VSI to Econ 101 and 102, skip this book. The treatment of microeconomic basics consists of exactly 14 pages. Macroeconomic theory gets a whopping 4 pages. The rest consists mainly of a political tract on wealth and poverty. It's the first VSI whose title amounts to a misrepresentation…"</a:t>
            </a:r>
          </a:p>
          <a:p>
            <a:pPr marL="202130" indent="-202130" defTabSz="384047">
              <a:spcBef>
                <a:spcPts val="1000"/>
              </a:spcBef>
              <a:buFontTx/>
              <a:defRPr sz="2016">
                <a:latin typeface="Times New Roman"/>
                <a:ea typeface="Times New Roman"/>
                <a:cs typeface="Times New Roman"/>
                <a:sym typeface="Times New Roman"/>
              </a:defRPr>
            </a:pPr>
            <a:r>
              <a:t>Partha Dasgupta, of course disagrees. Which do you tend to agree with? (You can say that you are in the middle, but setting out and defending an "in the middle" position is actually very hard here.) Explain why and to what extent you come down on Dasgupta's or on Bainbridge's side of this dispute. </a:t>
            </a:r>
          </a:p>
          <a:p>
            <a:pPr marL="202130" indent="-202130" defTabSz="384047">
              <a:spcBef>
                <a:spcPts val="1000"/>
              </a:spcBef>
              <a:buFontTx/>
              <a:defRPr sz="2016">
                <a:latin typeface="Times New Roman"/>
                <a:ea typeface="Times New Roman"/>
                <a:cs typeface="Times New Roman"/>
                <a:sym typeface="Times New Roman"/>
              </a:defRPr>
            </a:pPr>
            <a:r>
              <a:t>Justify your opinions by setting out what you think economics is, or ought to be.</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Big Idea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Big Ideas</a:t>
            </a:r>
          </a:p>
        </p:txBody>
      </p:sp>
      <p:sp>
        <p:nvSpPr>
          <p:cNvPr id="194" name="Takeaways from this lecture:…"/>
          <p:cNvSpPr txBox="1"/>
          <p:nvPr>
            <p:ph type="body" idx="4294967295"/>
          </p:nvPr>
        </p:nvSpPr>
        <p:spPr>
          <a:xfrm>
            <a:off x="277663" y="1270000"/>
            <a:ext cx="8572501" cy="3263073"/>
          </a:xfrm>
          <a:prstGeom prst="rect">
            <a:avLst/>
          </a:prstGeom>
        </p:spPr>
        <p:txBody>
          <a:bodyPr>
            <a:normAutofit fontScale="100000" lnSpcReduction="0"/>
          </a:bodyPr>
          <a:lstStyle/>
          <a:p>
            <a:pPr marL="0" indent="0" defTabSz="265175">
              <a:spcBef>
                <a:spcPts val="600"/>
              </a:spcBef>
              <a:buSzTx/>
              <a:buFontTx/>
              <a:buNone/>
              <a:defRPr sz="1392">
                <a:latin typeface="Times New Roman"/>
                <a:ea typeface="Times New Roman"/>
                <a:cs typeface="Times New Roman"/>
                <a:sym typeface="Times New Roman"/>
              </a:defRPr>
            </a:pPr>
            <a:r>
              <a:rPr b="1"/>
              <a:t>Takeaways from this lecture:</a:t>
            </a:r>
          </a:p>
          <a:p>
            <a:pPr marL="139566" indent="-139566" defTabSz="265175">
              <a:spcBef>
                <a:spcPts val="600"/>
              </a:spcBef>
              <a:buFontTx/>
              <a:defRPr sz="1392">
                <a:latin typeface="Times New Roman"/>
                <a:ea typeface="Times New Roman"/>
                <a:cs typeface="Times New Roman"/>
                <a:sym typeface="Times New Roman"/>
              </a:defRPr>
            </a:pPr>
            <a:r>
              <a:t>People were ingenious and inventive back before 1500, yet standards of living did not increase</a:t>
            </a:r>
          </a:p>
          <a:p>
            <a:pPr marL="139566" indent="-139566" defTabSz="265175">
              <a:spcBef>
                <a:spcPts val="600"/>
              </a:spcBef>
              <a:buFontTx/>
              <a:defRPr sz="1392">
                <a:latin typeface="Times New Roman"/>
                <a:ea typeface="Times New Roman"/>
                <a:cs typeface="Times New Roman"/>
                <a:sym typeface="Times New Roman"/>
              </a:defRPr>
            </a:pPr>
            <a:r>
              <a:t>Populations, however, did</a:t>
            </a:r>
          </a:p>
          <a:p>
            <a:pPr lvl="1" marL="360546" indent="-139566" defTabSz="265175">
              <a:spcBef>
                <a:spcPts val="600"/>
              </a:spcBef>
              <a:buFontTx/>
              <a:buChar char="•"/>
              <a:defRPr sz="1392">
                <a:latin typeface="Times New Roman"/>
                <a:ea typeface="Times New Roman"/>
                <a:cs typeface="Times New Roman"/>
                <a:sym typeface="Times New Roman"/>
              </a:defRPr>
            </a:pPr>
            <a:r>
              <a:t>Slowly</a:t>
            </a:r>
          </a:p>
          <a:p>
            <a:pPr marL="139566" indent="-139566" defTabSz="265175">
              <a:spcBef>
                <a:spcPts val="600"/>
              </a:spcBef>
              <a:buFontTx/>
              <a:defRPr sz="1392">
                <a:latin typeface="Times New Roman"/>
                <a:ea typeface="Times New Roman"/>
                <a:cs typeface="Times New Roman"/>
                <a:sym typeface="Times New Roman"/>
              </a:defRPr>
            </a:pPr>
            <a:r>
              <a:t>We explain this via:</a:t>
            </a:r>
          </a:p>
          <a:p>
            <a:pPr lvl="1" marL="360546" indent="-139566" defTabSz="265175">
              <a:spcBef>
                <a:spcPts val="600"/>
              </a:spcBef>
              <a:buFontTx/>
              <a:buChar char="•"/>
              <a:defRPr sz="1392">
                <a:latin typeface="Times New Roman"/>
                <a:ea typeface="Times New Roman"/>
                <a:cs typeface="Times New Roman"/>
                <a:sym typeface="Times New Roman"/>
              </a:defRPr>
            </a:pPr>
            <a:r>
              <a:t>Natural resource scarcity: more heads means smaller farms which offset the productive benefit of better ideas: efficiency of labor growth </a:t>
            </a:r>
            <a:r>
              <a:rPr b="1"/>
              <a:t>g = h - n/γ</a:t>
            </a:r>
            <a:r>
              <a:t>, where </a:t>
            </a:r>
            <a:r>
              <a:rPr b="1"/>
              <a:t>h</a:t>
            </a:r>
            <a:r>
              <a:t> is ideas growth, </a:t>
            </a:r>
            <a:r>
              <a:rPr b="1"/>
              <a:t>n</a:t>
            </a:r>
            <a:r>
              <a:t> is population and labor force growth, and </a:t>
            </a:r>
            <a:r>
              <a:rPr b="1"/>
              <a:t>γ</a:t>
            </a:r>
            <a:r>
              <a:t> is the resource scarcity-pressure parameter.</a:t>
            </a:r>
          </a:p>
          <a:p>
            <a:pPr lvl="1" marL="360546" indent="-139566" defTabSz="265175">
              <a:spcBef>
                <a:spcPts val="600"/>
              </a:spcBef>
              <a:buFontTx/>
              <a:buChar char="•"/>
              <a:defRPr sz="1392">
                <a:latin typeface="Times New Roman"/>
                <a:ea typeface="Times New Roman"/>
                <a:cs typeface="Times New Roman"/>
                <a:sym typeface="Times New Roman"/>
              </a:defRPr>
            </a:pPr>
            <a:r>
              <a:t>Population pressure: before the </a:t>
            </a:r>
            <a:r>
              <a:rPr b="1"/>
              <a:t>demographic transition</a:t>
            </a:r>
            <a:r>
              <a:t>, higher standards of living mean faster population growth: </a:t>
            </a:r>
            <a:r>
              <a:rPr b="1"/>
              <a:t>n = β(y/(Φy</a:t>
            </a:r>
            <a:r>
              <a:rPr b="1" baseline="31999"/>
              <a:t>sub</a:t>
            </a:r>
            <a:r>
              <a:rPr b="1"/>
              <a:t>) - 1)</a:t>
            </a:r>
            <a:r>
              <a:t>, where </a:t>
            </a:r>
            <a:r>
              <a:rPr b="1"/>
              <a:t>Φ</a:t>
            </a:r>
            <a:r>
              <a:t> is taste for luxuries (inequality! urbanization!), </a:t>
            </a:r>
            <a:r>
              <a:rPr b="1"/>
              <a:t>y</a:t>
            </a:r>
            <a:r>
              <a:rPr b="1" baseline="31999"/>
              <a:t>sub</a:t>
            </a:r>
            <a:r>
              <a:t> is the income level at which we have zpg on average, and </a:t>
            </a:r>
            <a:r>
              <a:rPr b="1"/>
              <a:t>β</a:t>
            </a:r>
            <a:r>
              <a:t> is the population-responsiveness parameter</a:t>
            </a:r>
          </a:p>
          <a:p>
            <a:pPr marL="139566" indent="-139566" defTabSz="265175">
              <a:spcBef>
                <a:spcPts val="600"/>
              </a:spcBef>
              <a:buFontTx/>
              <a:defRPr sz="1392">
                <a:latin typeface="Times New Roman"/>
                <a:ea typeface="Times New Roman"/>
                <a:cs typeface="Times New Roman"/>
                <a:sym typeface="Times New Roman"/>
              </a:defRPr>
            </a:pPr>
            <a:r>
              <a:t>Malthusian equilibrium, with efflorescences and declines:</a:t>
            </a:r>
          </a:p>
        </p:txBody>
      </p:sp>
      <p:pic>
        <p:nvPicPr>
          <p:cNvPr id="195" name="Image" descr="Image"/>
          <p:cNvPicPr>
            <a:picLocks noChangeAspect="1"/>
          </p:cNvPicPr>
          <p:nvPr/>
        </p:nvPicPr>
        <p:blipFill>
          <a:blip r:embed="rId2">
            <a:extLst/>
          </a:blip>
          <a:stretch>
            <a:fillRect/>
          </a:stretch>
        </p:blipFill>
        <p:spPr>
          <a:xfrm>
            <a:off x="1780992" y="4533072"/>
            <a:ext cx="4463450" cy="2105517"/>
          </a:xfrm>
          <a:prstGeom prst="rect">
            <a:avLst/>
          </a:prstGeom>
          <a:ln w="12700">
            <a:miter lim="400000"/>
          </a:ln>
        </p:spPr>
      </p:pic>
      <p:pic>
        <p:nvPicPr>
          <p:cNvPr id="196" name="Image" descr="Image"/>
          <p:cNvPicPr>
            <a:picLocks noChangeAspect="1"/>
          </p:cNvPicPr>
          <p:nvPr/>
        </p:nvPicPr>
        <p:blipFill>
          <a:blip r:embed="rId3">
            <a:extLst/>
          </a:blip>
          <a:stretch>
            <a:fillRect/>
          </a:stretch>
        </p:blipFill>
        <p:spPr>
          <a:xfrm>
            <a:off x="6244441" y="4533072"/>
            <a:ext cx="2605723" cy="2105517"/>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Catch Our Breath…"/>
          <p:cNvSpPr txBox="1"/>
          <p:nvPr>
            <p:ph type="title"/>
          </p:nvPr>
        </p:nvSpPr>
        <p:spPr>
          <a:xfrm>
            <a:off x="276457" y="-1"/>
            <a:ext cx="8572501" cy="1270001"/>
          </a:xfrm>
          <a:prstGeom prst="rect">
            <a:avLst/>
          </a:prstGeom>
        </p:spPr>
        <p:txBody>
          <a:bodyPr/>
          <a:lstStyle/>
          <a:p>
            <a:pPr/>
            <a:r>
              <a:t>Catch Our Breath…</a:t>
            </a:r>
          </a:p>
        </p:txBody>
      </p:sp>
      <p:sp>
        <p:nvSpPr>
          <p:cNvPr id="199"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00"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201"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Additional Reading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Additional Readings</a:t>
            </a:r>
          </a:p>
        </p:txBody>
      </p:sp>
      <p:sp>
        <p:nvSpPr>
          <p:cNvPr id="204" name="Gregory Clark (2005): The Condition of the Working Class in England, 1209-2003 &lt;https://delong.typepad.com/files/clark-condition.pdf&gt;...…"/>
          <p:cNvSpPr txBox="1"/>
          <p:nvPr>
            <p:ph type="body" idx="4294967295"/>
          </p:nvPr>
        </p:nvSpPr>
        <p:spPr>
          <a:xfrm>
            <a:off x="277663" y="1270000"/>
            <a:ext cx="8572501" cy="5397500"/>
          </a:xfrm>
          <a:prstGeom prst="rect">
            <a:avLst/>
          </a:prstGeom>
        </p:spPr>
        <p:txBody>
          <a:bodyPr>
            <a:normAutofit fontScale="100000" lnSpcReduction="0"/>
          </a:bodyPr>
          <a:lstStyle/>
          <a:p>
            <a:pPr marL="240631" indent="-240631">
              <a:spcBef>
                <a:spcPts val="1200"/>
              </a:spcBef>
              <a:buFontTx/>
              <a:defRPr sz="2400">
                <a:latin typeface="Times New Roman"/>
                <a:ea typeface="Times New Roman"/>
                <a:cs typeface="Times New Roman"/>
                <a:sym typeface="Times New Roman"/>
              </a:defRPr>
            </a:pPr>
            <a:r>
              <a:t>Gregory Clark (2005): The Condition of the Working Class in England, 1209-2003 &lt;</a:t>
            </a:r>
            <a:r>
              <a:rPr u="sng">
                <a:solidFill>
                  <a:srgbClr val="0000FF"/>
                </a:solidFill>
                <a:uFill>
                  <a:solidFill>
                    <a:srgbClr val="0000FF"/>
                  </a:solidFill>
                </a:uFill>
                <a:hlinkClick r:id="rId2" invalidUrl="" action="" tgtFrame="" tooltip="" history="1" highlightClick="0" endSnd="0"/>
              </a:rPr>
              <a:t>https://delong.typepad.com/files/clark-condition.pdf</a:t>
            </a:r>
            <a:r>
              <a:t>&gt;...</a:t>
            </a:r>
          </a:p>
          <a:p>
            <a:pPr marL="240631" indent="-240631">
              <a:spcBef>
                <a:spcPts val="1200"/>
              </a:spcBef>
              <a:buFontTx/>
              <a:defRPr sz="2400">
                <a:latin typeface="Times New Roman"/>
                <a:ea typeface="Times New Roman"/>
                <a:cs typeface="Times New Roman"/>
                <a:sym typeface="Times New Roman"/>
              </a:defRPr>
            </a:pPr>
            <a:r>
              <a:t>Ian Morris (2010): Why the West Rules–For Now, chapter 3: Taking the Measure of the Past &lt;</a:t>
            </a:r>
            <a:r>
              <a:rPr u="sng">
                <a:solidFill>
                  <a:srgbClr val="0000FF"/>
                </a:solidFill>
                <a:uFill>
                  <a:solidFill>
                    <a:srgbClr val="0000FF"/>
                  </a:solidFill>
                </a:uFill>
                <a:hlinkClick r:id="rId3" invalidUrl="" action="" tgtFrame="" tooltip="" history="1" highlightClick="0" endSnd="0"/>
              </a:rPr>
              <a:t>https://delong.typepad.com/files/morris-rules-3.pdf</a:t>
            </a:r>
            <a:r>
              <a:t>&gt;...</a:t>
            </a:r>
          </a:p>
          <a:p>
            <a:pPr marL="240631" indent="-240631">
              <a:spcBef>
                <a:spcPts val="1200"/>
              </a:spcBef>
              <a:buFontTx/>
              <a:defRPr sz="2400">
                <a:latin typeface="Times New Roman"/>
                <a:ea typeface="Times New Roman"/>
                <a:cs typeface="Times New Roman"/>
                <a:sym typeface="Times New Roman"/>
              </a:defRPr>
            </a:pPr>
            <a:r>
              <a:t>Patricia Crone: Pre-Industrial Societies, selections &lt;</a:t>
            </a:r>
            <a:r>
              <a:rPr u="sng">
                <a:solidFill>
                  <a:srgbClr val="0000FF"/>
                </a:solidFill>
                <a:uFill>
                  <a:solidFill>
                    <a:srgbClr val="0000FF"/>
                  </a:solidFill>
                </a:uFill>
                <a:hlinkClick r:id="rId4" invalidUrl="" action="" tgtFrame="" tooltip="" history="1" highlightClick="0" endSnd="0"/>
              </a:rPr>
              <a:t>https://delong.typepad.com/files/crone-pre-selections.pdf</a:t>
            </a:r>
            <a:r>
              <a:t>&gt;...</a:t>
            </a:r>
          </a:p>
          <a:p>
            <a:pPr marL="240631" indent="-240631">
              <a:spcBef>
                <a:spcPts val="1200"/>
              </a:spcBef>
              <a:buFontTx/>
              <a:defRPr b="1" sz="2400">
                <a:latin typeface="Times New Roman"/>
                <a:ea typeface="Times New Roman"/>
                <a:cs typeface="Times New Roman"/>
                <a:sym typeface="Times New Roman"/>
              </a:defRPr>
            </a:pPr>
            <a:r>
              <a:rPr b="0"/>
              <a:t>C.I. Jones: The Facts of Economic Growth &lt;</a:t>
            </a:r>
            <a:r>
              <a:rPr b="0" u="sng">
                <a:solidFill>
                  <a:srgbClr val="0000FF"/>
                </a:solidFill>
                <a:uFill>
                  <a:solidFill>
                    <a:srgbClr val="0000FF"/>
                  </a:solidFill>
                </a:uFill>
                <a:hlinkClick r:id="rId5" invalidUrl="" action="" tgtFrame="" tooltip="" history="1" highlightClick="0" endSnd="0"/>
              </a:rPr>
              <a:t>https://web.stanford.edu/~chadj/facts.pdf</a:t>
            </a:r>
            <a:r>
              <a:rPr b="0"/>
              <a:t>&gt;...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sp>
        <p:nvSpPr>
          <p:cNvPr id="50" name="Approximately what has been the growth rate of the human useful-ideas stock between the year 1870 and today?…"/>
          <p:cNvSpPr txBox="1"/>
          <p:nvPr>
            <p:ph type="body" sz="half" idx="4294967295"/>
          </p:nvPr>
        </p:nvSpPr>
        <p:spPr>
          <a:xfrm>
            <a:off x="5417993" y="1267122"/>
            <a:ext cx="343217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has been the growth rate of the human useful-ideas stock between the year 1870 and today?</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pic>
        <p:nvPicPr>
          <p:cNvPr id="51" name="Image" descr="Image"/>
          <p:cNvPicPr>
            <a:picLocks noChangeAspect="1"/>
          </p:cNvPicPr>
          <p:nvPr/>
        </p:nvPicPr>
        <p:blipFill>
          <a:blip r:embed="rId2">
            <a:extLst/>
          </a:blip>
          <a:stretch>
            <a:fillRect/>
          </a:stretch>
        </p:blipFill>
        <p:spPr>
          <a:xfrm>
            <a:off x="277663" y="1270000"/>
            <a:ext cx="4775201" cy="449580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 name="Why Is This Interesting?"/>
          <p:cNvSpPr txBox="1"/>
          <p:nvPr>
            <p:ph type="title" idx="4294967295"/>
          </p:nvPr>
        </p:nvSpPr>
        <p:spPr>
          <a:xfrm>
            <a:off x="277663" y="-1"/>
            <a:ext cx="8572501" cy="1270001"/>
          </a:xfrm>
          <a:prstGeom prst="rect">
            <a:avLst/>
          </a:prstGeom>
        </p:spPr>
        <p:txBody>
          <a:bodyPr>
            <a:normAutofit fontScale="100000" lnSpcReduction="0"/>
          </a:bodyPr>
          <a:lstStyle>
            <a:lvl1pPr defTabSz="438911">
              <a:defRPr sz="5760">
                <a:solidFill>
                  <a:srgbClr val="000080"/>
                </a:solidFill>
              </a:defRPr>
            </a:lvl1pPr>
          </a:lstStyle>
          <a:p>
            <a:pPr/>
            <a:r>
              <a:t>Why Is This Interesting?</a:t>
            </a:r>
          </a:p>
        </p:txBody>
      </p:sp>
      <p:pic>
        <p:nvPicPr>
          <p:cNvPr id="54" name="Image" descr="Image"/>
          <p:cNvPicPr>
            <a:picLocks noChangeAspect="0"/>
          </p:cNvPicPr>
          <p:nvPr/>
        </p:nvPicPr>
        <p:blipFill>
          <a:blip r:embed="rId2">
            <a:extLst/>
          </a:blip>
          <a:srcRect l="0" t="11890" r="0" b="0"/>
          <a:stretch>
            <a:fillRect/>
          </a:stretch>
        </p:blipFill>
        <p:spPr>
          <a:xfrm>
            <a:off x="277663" y="1270048"/>
            <a:ext cx="4974400" cy="4803834"/>
          </a:xfrm>
          <a:prstGeom prst="rect">
            <a:avLst/>
          </a:prstGeom>
          <a:ln w="12700">
            <a:miter lim="400000"/>
          </a:ln>
        </p:spPr>
      </p:pic>
      <p:sp>
        <p:nvSpPr>
          <p:cNvPr id="55" name="2.06/.0036 is about 60, no?…"/>
          <p:cNvSpPr txBox="1"/>
          <p:nvPr>
            <p:ph type="body" sz="half" idx="4294967295"/>
          </p:nvPr>
        </p:nvSpPr>
        <p:spPr>
          <a:xfrm>
            <a:off x="5252094" y="1267122"/>
            <a:ext cx="359807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2.06/.0036 is about 60, no?</a:t>
            </a:r>
          </a:p>
          <a:p>
            <a:pPr marL="240631" indent="-240631">
              <a:spcBef>
                <a:spcPts val="1200"/>
              </a:spcBef>
              <a:buFontTx/>
              <a:defRPr sz="2400">
                <a:latin typeface="Times New Roman"/>
                <a:ea typeface="Times New Roman"/>
                <a:cs typeface="Times New Roman"/>
                <a:sym typeface="Times New Roman"/>
              </a:defRPr>
            </a:pPr>
            <a:r>
              <a:t>What else do you find interesting about this table to the left?</a:t>
            </a:r>
          </a:p>
        </p:txBody>
      </p:sp>
      <p:pic>
        <p:nvPicPr>
          <p:cNvPr id="56" name="Image" descr="Image"/>
          <p:cNvPicPr>
            <a:picLocks noChangeAspect="1"/>
          </p:cNvPicPr>
          <p:nvPr/>
        </p:nvPicPr>
        <p:blipFill>
          <a:blip r:embed="rId3">
            <a:extLst/>
          </a:blip>
          <a:stretch>
            <a:fillRect/>
          </a:stretch>
        </p:blipFill>
        <p:spPr>
          <a:xfrm>
            <a:off x="277663" y="1270000"/>
            <a:ext cx="4775201" cy="449580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lvl1pPr>
          </a:lstStyle>
          <a:p>
            <a:pPr/>
            <a:r>
              <a:t>One Table: Average Global Numbers</a:t>
            </a:r>
          </a:p>
        </p:txBody>
      </p:sp>
      <p:sp>
        <p:nvSpPr>
          <p:cNvPr id="59" name="10:00"/>
          <p:cNvSpPr txBox="1"/>
          <p:nvPr/>
        </p:nvSpPr>
        <p:spPr>
          <a:xfrm>
            <a:off x="8221129" y="6487159"/>
            <a:ext cx="92287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10:00</a:t>
            </a:r>
          </a:p>
        </p:txBody>
      </p:sp>
      <p:pic>
        <p:nvPicPr>
          <p:cNvPr id="60" name="Image" descr="Image"/>
          <p:cNvPicPr>
            <a:picLocks noChangeAspect="1"/>
          </p:cNvPicPr>
          <p:nvPr/>
        </p:nvPicPr>
        <p:blipFill>
          <a:blip r:embed="rId2">
            <a:extLst/>
          </a:blip>
          <a:stretch>
            <a:fillRect/>
          </a:stretch>
        </p:blipFill>
        <p:spPr>
          <a:xfrm>
            <a:off x="277663" y="1270000"/>
            <a:ext cx="8178801" cy="450850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 name="Question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Questions</a:t>
            </a:r>
          </a:p>
        </p:txBody>
      </p:sp>
      <p:sp>
        <p:nvSpPr>
          <p:cNvPr id="63" name="What assumption that Aristotle made—perhaps (probably?) without thinking about it, because it seemed most obvious to him—struck you as the most wrong or repugnant or weird?…"/>
          <p:cNvSpPr txBox="1"/>
          <p:nvPr>
            <p:ph type="body" idx="4294967295"/>
          </p:nvPr>
        </p:nvSpPr>
        <p:spPr>
          <a:xfrm>
            <a:off x="277663" y="1270000"/>
            <a:ext cx="5207001" cy="5217160"/>
          </a:xfrm>
          <a:prstGeom prst="rect">
            <a:avLst/>
          </a:prstGeom>
        </p:spPr>
        <p:txBody>
          <a:bodyPr>
            <a:normAutofit fontScale="100000" lnSpcReduction="0"/>
          </a:bodyPr>
          <a:lstStyle/>
          <a:p>
            <a:pPr marL="208547" indent="-208547" defTabSz="297179">
              <a:buFontTx/>
              <a:buAutoNum type="arabicPeriod" startAt="1"/>
              <a:defRPr sz="1495">
                <a:latin typeface="Times New Roman"/>
                <a:ea typeface="Times New Roman"/>
                <a:cs typeface="Times New Roman"/>
                <a:sym typeface="Times New Roman"/>
              </a:defRPr>
            </a:pPr>
            <a:r>
              <a:t>What assumption that Aristotle made—perhaps (probably?) without thinking about it, because it seemed most obvious to him—struck you as the most wrong or repugnant or weird?</a:t>
            </a:r>
          </a:p>
          <a:p>
            <a:pPr marL="208547" indent="-208547" defTabSz="297179">
              <a:buFontTx/>
              <a:buAutoNum type="arabicPeriod" startAt="1"/>
              <a:defRPr sz="1495">
                <a:latin typeface="Times New Roman"/>
                <a:ea typeface="Times New Roman"/>
                <a:cs typeface="Times New Roman"/>
                <a:sym typeface="Times New Roman"/>
              </a:defRPr>
            </a:pPr>
            <a:r>
              <a:t>What role do the “statues of Daedalus, [and] the tripods [robotic catering vessels] of Hephaestus” play in Aristotle’s argument about how the economy of his age is, must be, and should be structured? </a:t>
            </a:r>
          </a:p>
          <a:p>
            <a:pPr marL="208547" indent="-208547" defTabSz="297179">
              <a:buFontTx/>
              <a:buAutoNum type="arabicPeriod" startAt="1"/>
              <a:defRPr sz="1495">
                <a:latin typeface="Times New Roman"/>
                <a:ea typeface="Times New Roman"/>
                <a:cs typeface="Times New Roman"/>
                <a:sym typeface="Times New Roman"/>
              </a:defRPr>
            </a:pPr>
            <a:r>
              <a:t>What role does Aristotle’s claim that “Of the art of acquisition [ktêtike] then there is one kind which by nature is a part of the management of a household…. There is another… commonly and rightly called an art of wealth-getting [chrêmatistikê]… [with] the notion that riches and property have no limit…” play in his argument? </a:t>
            </a:r>
          </a:p>
          <a:p>
            <a:pPr marL="208547" indent="-208547" defTabSz="297179">
              <a:buFontTx/>
              <a:buAutoNum type="arabicPeriod" startAt="1"/>
              <a:defRPr sz="1495">
                <a:latin typeface="Times New Roman"/>
                <a:ea typeface="Times New Roman"/>
                <a:cs typeface="Times New Roman"/>
                <a:sym typeface="Times New Roman"/>
              </a:defRPr>
            </a:pPr>
            <a:r>
              <a:t>Did you find any advice—even indirect and oblique advice—from Aristotle in this passage about what the economic policy of a city-state should be? If so, what was it? If not, why do you think he fails to offer advice here (he offers lots of advice as to the organization and policies of city-states later on in the book)?</a:t>
            </a:r>
          </a:p>
          <a:p>
            <a:pPr marL="208547" indent="-208547" defTabSz="297179">
              <a:buFontTx/>
              <a:buAutoNum type="arabicPeriod" startAt="1"/>
              <a:defRPr sz="1495">
                <a:latin typeface="Times New Roman"/>
                <a:ea typeface="Times New Roman"/>
                <a:cs typeface="Times New Roman"/>
                <a:sym typeface="Times New Roman"/>
              </a:defRPr>
            </a:pPr>
            <a:r>
              <a:t>What does Aristotle say are the four tasks of the Greek man in managing his household? Why these four?</a:t>
            </a:r>
          </a:p>
          <a:p>
            <a:pPr marL="208547" indent="-208547" defTabSz="297179">
              <a:buFontTx/>
              <a:buAutoNum type="arabicPeriod" startAt="1"/>
              <a:defRPr sz="1495">
                <a:latin typeface="Times New Roman"/>
                <a:ea typeface="Times New Roman"/>
                <a:cs typeface="Times New Roman"/>
                <a:sym typeface="Times New Roman"/>
              </a:defRPr>
            </a:pPr>
            <a:r>
              <a:t>What are these four in rank order of importance</a:t>
            </a:r>
          </a:p>
        </p:txBody>
      </p:sp>
      <p:sp>
        <p:nvSpPr>
          <p:cNvPr id="64"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65" name="Classical Athenian 4-drachma silver coin…"/>
          <p:cNvSpPr txBox="1"/>
          <p:nvPr/>
        </p:nvSpPr>
        <p:spPr>
          <a:xfrm>
            <a:off x="5484663" y="3397646"/>
            <a:ext cx="3365501" cy="1456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42315">
              <a:defRPr b="1" sz="1271">
                <a:latin typeface="Times New Roman"/>
                <a:ea typeface="Times New Roman"/>
                <a:cs typeface="Times New Roman"/>
                <a:sym typeface="Times New Roman"/>
              </a:defRPr>
            </a:pPr>
            <a:r>
              <a:t>Classical Athenian 4-drachma silver coin</a:t>
            </a:r>
          </a:p>
          <a:p>
            <a:pPr algn="ctr" defTabSz="242315">
              <a:defRPr sz="1271">
                <a:latin typeface="Times New Roman"/>
                <a:ea typeface="Times New Roman"/>
                <a:cs typeface="Times New Roman"/>
                <a:sym typeface="Times New Roman"/>
              </a:defRPr>
            </a:pPr>
            <a:r>
              <a:t>The “owl”, with the head of the goddess Athene on the front and her familiar bird of wisdom on the back, of the type that Aristotle (or his slaves) would have carried on their person. Weighs 3/5 of an ounce. The Athenian navy paid its oarsmen one drachma a day.</a:t>
            </a:r>
          </a:p>
        </p:txBody>
      </p:sp>
      <p:pic>
        <p:nvPicPr>
          <p:cNvPr id="66" name="Image" descr="Image"/>
          <p:cNvPicPr>
            <a:picLocks noChangeAspect="1"/>
          </p:cNvPicPr>
          <p:nvPr/>
        </p:nvPicPr>
        <p:blipFill>
          <a:blip r:embed="rId3">
            <a:extLst/>
          </a:blip>
          <a:stretch>
            <a:fillRect/>
          </a:stretch>
        </p:blipFill>
        <p:spPr>
          <a:xfrm>
            <a:off x="5484663" y="1230125"/>
            <a:ext cx="3365501" cy="192125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sp>
        <p:nvSpPr>
          <p:cNvPr id="69"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70" name="10:20"/>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10:20</a:t>
            </a:r>
          </a:p>
        </p:txBody>
      </p:sp>
      <p:pic>
        <p:nvPicPr>
          <p:cNvPr id="71" name="Image" descr="Image"/>
          <p:cNvPicPr>
            <a:picLocks noChangeAspect="1"/>
          </p:cNvPicPr>
          <p:nvPr/>
        </p:nvPicPr>
        <p:blipFill>
          <a:blip r:embed="rId2">
            <a:extLst/>
          </a:blip>
          <a:stretch>
            <a:fillRect/>
          </a:stretch>
        </p:blipFill>
        <p:spPr>
          <a:xfrm>
            <a:off x="2428014" y="1270000"/>
            <a:ext cx="6422150" cy="432213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